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E0C85-0024-4332-B90D-61ED16517F16}" type="datetimeFigureOut">
              <a:rPr lang="uk-UA" smtClean="0"/>
              <a:pPr/>
              <a:t>25.01.2018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2122F-320F-4354-AD18-79405209CC7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2122F-320F-4354-AD18-79405209CC7E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428604"/>
            <a:ext cx="4643470" cy="3357586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  <a:t>Музей</a:t>
            </a:r>
            <a:b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</a:br>
            <a: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  <a:t>історії  рідного краю</a:t>
            </a:r>
            <a:b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</a:br>
            <a: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  <a:t>Горожанської  загальноосвітньої школи </a:t>
            </a:r>
            <a:b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</a:br>
            <a: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  <a:t>І-ІІІ ступенів</a:t>
            </a:r>
            <a:b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</a:br>
            <a: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  <a:t>Монастириського р-ну</a:t>
            </a:r>
            <a:b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</a:br>
            <a:r>
              <a:rPr lang="uk-UA" sz="3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  <a:t> Тернопільської обл.</a:t>
            </a:r>
            <a:r>
              <a:rPr lang="uk-UA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  <a:t/>
            </a:r>
            <a:br>
              <a:rPr lang="uk-UA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RussDecor" pitchFamily="82" charset="-52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500438"/>
            <a:ext cx="5915044" cy="3000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0"/>
            <a:ext cx="4496077" cy="6858000"/>
          </a:xfrm>
          <a:prstGeom prst="rect">
            <a:avLst/>
          </a:prstGeom>
          <a:noFill/>
        </p:spPr>
      </p:pic>
      <p:pic>
        <p:nvPicPr>
          <p:cNvPr id="5" name="Picture 2" descr="C:\Графіка\Горожанка\Г (19).jpg"/>
          <p:cNvPicPr>
            <a:picLocks noChangeAspect="1" noChangeArrowheads="1"/>
          </p:cNvPicPr>
          <p:nvPr/>
        </p:nvPicPr>
        <p:blipFill>
          <a:blip r:embed="rId3" cstate="print"/>
          <a:srcRect t="8540" b="33904"/>
          <a:stretch>
            <a:fillRect/>
          </a:stretch>
        </p:blipFill>
        <p:spPr bwMode="auto">
          <a:xfrm>
            <a:off x="2971286" y="3500438"/>
            <a:ext cx="5895452" cy="319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572164" cy="1131910"/>
          </a:xfrm>
        </p:spPr>
        <p:txBody>
          <a:bodyPr>
            <a:noAutofit/>
          </a:bodyPr>
          <a:lstStyle/>
          <a:p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КНИГА ПРАЗНИКІВ І СВЯТИХ”</a:t>
            </a:r>
            <a:endParaRPr lang="ru-RU" sz="3600" dirty="0"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Місце для вмісту 4" descr="D:\тато\школа\музей фото\102_0187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00100" y="3786190"/>
            <a:ext cx="2964929" cy="196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Місце для вмісту 5" descr="D:\тато\школа\музей фото\102_0188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00561" y="3643314"/>
            <a:ext cx="4428000" cy="269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28794" y="2071679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a_RussDecor" pitchFamily="82" charset="-52"/>
              </a:rPr>
              <a:t>Книга датована 1694 роком, написана слов'янською мовою.</a:t>
            </a:r>
            <a:endParaRPr lang="ru-RU" sz="2400" b="1" i="1" dirty="0">
              <a:latin typeface="a_RussDecor" pitchFamily="82" charset="-52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Документ </a:t>
            </a:r>
            <a:b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про існування в селі</a:t>
            </a:r>
            <a:b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ще однієї церкви,</a:t>
            </a:r>
            <a:b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датований 1768р.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Місце для вмісту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57224" y="3000372"/>
            <a:ext cx="481332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86446" y="3929066"/>
            <a:ext cx="26432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latin typeface="a_RussDecor" pitchFamily="82" charset="-52"/>
            </a:endParaRPr>
          </a:p>
          <a:p>
            <a:r>
              <a:rPr lang="uk-UA" b="1" i="1" dirty="0" smtClean="0">
                <a:latin typeface="a_RussDecor" pitchFamily="82" charset="-52"/>
              </a:rPr>
              <a:t>Це оригінальний документ 1768р. про направлення на парохію в церкву </a:t>
            </a:r>
          </a:p>
          <a:p>
            <a:r>
              <a:rPr lang="uk-UA" b="1" i="1" dirty="0" smtClean="0">
                <a:latin typeface="a_RussDecor" pitchFamily="82" charset="-52"/>
              </a:rPr>
              <a:t>св. Миколая пресвітера Алексія</a:t>
            </a:r>
            <a:endParaRPr lang="ru-RU" b="1" i="1" dirty="0">
              <a:latin typeface="a_RussDecor" pitchFamily="82" charset="-5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ОБРЯДОВА ГАРМАТА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48" y="5143512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latin typeface="a_RussDecor" pitchFamily="82" charset="-52"/>
            </a:endParaRPr>
          </a:p>
          <a:p>
            <a:endParaRPr lang="ru-RU" sz="1600" b="1" dirty="0">
              <a:latin typeface="a_RussDecor" pitchFamily="82" charset="-52"/>
            </a:endParaRPr>
          </a:p>
        </p:txBody>
      </p:sp>
      <p:pic>
        <p:nvPicPr>
          <p:cNvPr id="8" name="Picture 2" descr="D:\музей фото\102_02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4285211" cy="2859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D:\музей фото\102_0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43314"/>
            <a:ext cx="4197359" cy="279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21" y="5500702"/>
            <a:ext cx="3857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>
              <a:latin typeface="a_RussDecor" pitchFamily="82" charset="-52"/>
            </a:endParaRPr>
          </a:p>
          <a:p>
            <a:r>
              <a:rPr lang="uk-UA" sz="2000" b="1" i="1" dirty="0" smtClean="0">
                <a:latin typeface="a_RussDecor" pitchFamily="82" charset="-52"/>
              </a:rPr>
              <a:t>Гармата, вилита з металу з написом </a:t>
            </a:r>
            <a:r>
              <a:rPr lang="uk-UA" sz="2000" b="1" i="1" dirty="0" err="1" smtClean="0">
                <a:latin typeface="a_RussDecor" pitchFamily="82" charset="-52"/>
              </a:rPr>
              <a:t>“Горожанка</a:t>
            </a:r>
            <a:r>
              <a:rPr lang="uk-UA" sz="2000" b="1" i="1" dirty="0" smtClean="0">
                <a:latin typeface="a_RussDecor" pitchFamily="82" charset="-52"/>
              </a:rPr>
              <a:t> 1877”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Експозиція</a:t>
            </a:r>
            <a:b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  </a:t>
            </a:r>
            <a:r>
              <a:rPr lang="uk-UA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“Визвольна</a:t>
            </a:r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боротьба</a:t>
            </a:r>
            <a:b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ОУН- УПА”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2071678"/>
            <a:ext cx="6900882" cy="405448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sz="2800" dirty="0" smtClean="0">
              <a:latin typeface="a_RussDecor" pitchFamily="82" charset="-52"/>
            </a:endParaRPr>
          </a:p>
          <a:p>
            <a:pPr>
              <a:buNone/>
            </a:pPr>
            <a:r>
              <a:rPr lang="uk-UA" sz="2800" b="1" dirty="0" smtClean="0">
                <a:latin typeface="a_RussDecor" pitchFamily="82" charset="-52"/>
              </a:rPr>
              <a:t>У представленій експозиції</a:t>
            </a:r>
          </a:p>
          <a:p>
            <a:pPr>
              <a:buNone/>
            </a:pPr>
            <a:r>
              <a:rPr lang="uk-UA" sz="2800" i="1" dirty="0" smtClean="0">
                <a:latin typeface="a_RussDecor" pitchFamily="82" charset="-52"/>
              </a:rPr>
              <a:t>259 експонатів</a:t>
            </a:r>
          </a:p>
          <a:p>
            <a:pPr>
              <a:buNone/>
            </a:pPr>
            <a:r>
              <a:rPr lang="uk-UA" sz="2800" i="1" dirty="0" smtClean="0">
                <a:latin typeface="a_RussDecor" pitchFamily="82" charset="-52"/>
              </a:rPr>
              <a:t>З них 110 оригінали.</a:t>
            </a:r>
          </a:p>
          <a:p>
            <a:pPr>
              <a:buNone/>
            </a:pPr>
            <a:r>
              <a:rPr lang="uk-UA" sz="2800" dirty="0" smtClean="0">
                <a:latin typeface="a_RussDecor" pitchFamily="82" charset="-52"/>
              </a:rPr>
              <a:t>(Списки репресованих, біографії воїнів ОУН-УПА, особиста переписка, матеріали з радянської і сучасної преси, документи державних історичних архівів і архівів СБУ )</a:t>
            </a:r>
            <a:endParaRPr lang="ru-RU" sz="2800" dirty="0" smtClean="0">
              <a:latin typeface="a_RussDecor" pitchFamily="82" charset="-52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286544" cy="1143000"/>
          </a:xfrm>
        </p:spPr>
        <p:txBody>
          <a:bodyPr>
            <a:noAutofit/>
          </a:bodyPr>
          <a:lstStyle/>
          <a:p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Крайовий провідник ОУН Федір </a:t>
            </a:r>
            <a:r>
              <a:rPr lang="uk-UA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Воробець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Місце для вмісту 10" descr="19 Жовтень 2012 р"/>
          <p:cNvPicPr>
            <a:picLocks noGrp="1"/>
          </p:cNvPicPr>
          <p:nvPr>
            <p:ph idx="1"/>
          </p:nvPr>
        </p:nvPicPr>
        <p:blipFill>
          <a:blip r:embed="rId4" cstate="print"/>
          <a:srcRect l="35164" t="59808" r="46361" b="3154"/>
          <a:stretch>
            <a:fillRect/>
          </a:stretch>
        </p:blipFill>
        <p:spPr bwMode="auto">
          <a:xfrm>
            <a:off x="642910" y="2571744"/>
            <a:ext cx="25717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9 Жовтень 2012 р"/>
          <p:cNvPicPr/>
          <p:nvPr/>
        </p:nvPicPr>
        <p:blipFill>
          <a:blip r:embed="rId5" cstate="print"/>
          <a:srcRect l="48677" t="6929" r="4762" b="43033"/>
          <a:stretch>
            <a:fillRect/>
          </a:stretch>
        </p:blipFill>
        <p:spPr bwMode="auto">
          <a:xfrm>
            <a:off x="3357554" y="1500174"/>
            <a:ext cx="285752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:\тато\Ф.Воробець\Початок\Нагорода\344px-Золотий_Хрест_Бойової_Заслуги_УПА_2-го_класу.svg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857628"/>
            <a:ext cx="17859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Олекса </a:t>
            </a: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Голуб</a:t>
            </a: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  <a:cs typeface="Times New Roman"/>
              </a:rPr>
              <a:t>'</a:t>
            </a: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як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Місце для вмісту 3" descr="C:\Documents and Settings\admin\Мои документы\My PaperPort Documents\26 Лютий 2013 р. (2).jpg"/>
          <p:cNvPicPr>
            <a:picLocks noGrp="1"/>
          </p:cNvPicPr>
          <p:nvPr>
            <p:ph idx="1"/>
          </p:nvPr>
        </p:nvPicPr>
        <p:blipFill>
          <a:blip r:embed="rId3" cstate="print"/>
          <a:srcRect l="14431" t="15187" r="47406" b="44159"/>
          <a:stretch>
            <a:fillRect/>
          </a:stretch>
        </p:blipFill>
        <p:spPr bwMode="auto">
          <a:xfrm>
            <a:off x="1643043" y="2071679"/>
            <a:ext cx="2428891" cy="38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admin\Мои документы\My PaperPort Documents\26 Лютий 2013 р..jpg"/>
          <p:cNvPicPr/>
          <p:nvPr/>
        </p:nvPicPr>
        <p:blipFill>
          <a:blip r:embed="rId4" cstate="print"/>
          <a:srcRect l="17478" t="5023" r="5717" b="24065"/>
          <a:stretch>
            <a:fillRect/>
          </a:stretch>
        </p:blipFill>
        <p:spPr bwMode="auto">
          <a:xfrm>
            <a:off x="4143372" y="2214554"/>
            <a:ext cx="3347422" cy="428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Володимир </a:t>
            </a: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Леник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26 Лютий 2016 р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462" t="10091" r="15697" b="45760"/>
          <a:stretch>
            <a:fillRect/>
          </a:stretch>
        </p:blipFill>
        <p:spPr bwMode="auto">
          <a:xfrm>
            <a:off x="1285853" y="2500306"/>
            <a:ext cx="335496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26 Лютий 2016 р"/>
          <p:cNvPicPr>
            <a:picLocks noChangeAspect="1" noChangeArrowheads="1"/>
          </p:cNvPicPr>
          <p:nvPr/>
        </p:nvPicPr>
        <p:blipFill>
          <a:blip r:embed="rId4" cstate="print"/>
          <a:srcRect l="19753" t="64717" r="19930" b="6099"/>
          <a:stretch>
            <a:fillRect/>
          </a:stretch>
        </p:blipFill>
        <p:spPr bwMode="auto">
          <a:xfrm>
            <a:off x="4572000" y="3857628"/>
            <a:ext cx="4105275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143504" y="1214423"/>
            <a:ext cx="23574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uk-UA" sz="2000" b="1" dirty="0" smtClean="0">
              <a:latin typeface="a_RussDecor" pitchFamily="82" charset="-52"/>
            </a:endParaRPr>
          </a:p>
          <a:p>
            <a:r>
              <a:rPr lang="uk-UA" sz="2000" b="1" i="1" dirty="0" smtClean="0">
                <a:latin typeface="a_RussDecor" pitchFamily="82" charset="-52"/>
              </a:rPr>
              <a:t>Почесний сенатор </a:t>
            </a:r>
          </a:p>
          <a:p>
            <a:r>
              <a:rPr lang="uk-UA" sz="2000" b="1" i="1" dirty="0" smtClean="0">
                <a:latin typeface="a_RussDecor" pitchFamily="82" charset="-52"/>
              </a:rPr>
              <a:t>Українського Вільного Університету у Мюнхені</a:t>
            </a:r>
            <a:endParaRPr lang="ru-RU" sz="2000" b="1" i="1" dirty="0">
              <a:latin typeface="a_RussDecor" pitchFamily="82" charset="-5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_RussDecor" pitchFamily="82" charset="-52"/>
              </a:rPr>
              <a:t>Експозиція</a:t>
            </a:r>
            <a:br>
              <a:rPr lang="uk-UA" sz="3600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_RussDecor" pitchFamily="82" charset="-52"/>
              </a:rPr>
            </a:br>
            <a:r>
              <a:rPr lang="uk-UA" sz="3600" b="1" dirty="0" err="1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_RussDecor" pitchFamily="82" charset="-52"/>
              </a:rPr>
              <a:t>“Культосвітні</a:t>
            </a:r>
            <a:r>
              <a:rPr lang="uk-UA" sz="3600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_RussDecor" pitchFamily="82" charset="-52"/>
              </a:rPr>
              <a:t> </a:t>
            </a:r>
            <a:r>
              <a:rPr lang="uk-UA" sz="3600" b="1" dirty="0" err="1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_RussDecor" pitchFamily="82" charset="-52"/>
              </a:rPr>
              <a:t>організації</a:t>
            </a:r>
            <a:r>
              <a:rPr lang="uk-UA" b="1" dirty="0" err="1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_RussDecor" pitchFamily="82" charset="-52"/>
              </a:rPr>
              <a:t>”</a:t>
            </a:r>
            <a:endParaRPr lang="ru-RU" dirty="0"/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2071678"/>
            <a:ext cx="6900882" cy="40544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600" b="1" i="1" dirty="0" smtClean="0">
                <a:latin typeface="a_RussDecor" pitchFamily="82" charset="-52"/>
              </a:rPr>
              <a:t>Просвіта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600" b="1" i="1" dirty="0" smtClean="0">
                <a:latin typeface="a_RussDecor" pitchFamily="82" charset="-52"/>
              </a:rPr>
              <a:t>Рідна школа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600" b="1" i="1" dirty="0" smtClean="0">
                <a:latin typeface="a_RussDecor" pitchFamily="82" charset="-52"/>
              </a:rPr>
              <a:t>Луг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600" b="1" i="1" dirty="0" smtClean="0">
                <a:latin typeface="a_RussDecor" pitchFamily="82" charset="-52"/>
              </a:rPr>
              <a:t>Сокіл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600" b="1" i="1" dirty="0" smtClean="0">
                <a:latin typeface="a_RussDecor" pitchFamily="82" charset="-52"/>
              </a:rPr>
              <a:t>Скала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uk-UA" sz="2600" b="1" i="1" dirty="0" smtClean="0">
                <a:latin typeface="a_RussDecor" pitchFamily="82" charset="-52"/>
              </a:rPr>
              <a:t>Сільський господар </a:t>
            </a:r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Культосвітні</a:t>
            </a:r>
            <a:b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організації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Місце для вмісту 3" descr="C:\Documents and Settings\admin\Мои документы\My PaperPort Documents\10 Березень 2016 р..jpg"/>
          <p:cNvPicPr>
            <a:picLocks noGrp="1"/>
          </p:cNvPicPr>
          <p:nvPr>
            <p:ph idx="1"/>
          </p:nvPr>
        </p:nvPicPr>
        <p:blipFill>
          <a:blip r:embed="rId3" cstate="print"/>
          <a:srcRect l="25525" t="3937" r="20251" b="38752"/>
          <a:stretch>
            <a:fillRect/>
          </a:stretch>
        </p:blipFill>
        <p:spPr bwMode="auto">
          <a:xfrm>
            <a:off x="1714479" y="2357430"/>
            <a:ext cx="2268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My PaperPort Documents\10 Березень 2016 р. (2).jpg"/>
          <p:cNvPicPr/>
          <p:nvPr/>
        </p:nvPicPr>
        <p:blipFill>
          <a:blip r:embed="rId4" cstate="print"/>
          <a:srcRect l="24564" t="16672" r="15502" b="31344"/>
          <a:stretch>
            <a:fillRect/>
          </a:stretch>
        </p:blipFill>
        <p:spPr bwMode="auto">
          <a:xfrm>
            <a:off x="4286248" y="2143116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071934" y="5429265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_RussDecor" pitchFamily="82" charset="-52"/>
              </a:rPr>
              <a:t>Засновник “ Просвіти ” Дмитро Грабар.</a:t>
            </a:r>
          </a:p>
          <a:p>
            <a:pPr algn="ctr"/>
            <a:r>
              <a:rPr lang="uk-UA" sz="2000" b="1" dirty="0" smtClean="0">
                <a:latin typeface="a_RussDecor" pitchFamily="82" charset="-52"/>
              </a:rPr>
              <a:t>Список засновників 1909р</a:t>
            </a:r>
            <a:r>
              <a:rPr lang="uk-UA" sz="2000" b="1" dirty="0" smtClean="0"/>
              <a:t>.</a:t>
            </a:r>
            <a:endParaRPr lang="uk-UA" sz="20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Речі побуту </a:t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ХІХ- ХХ століття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2071678"/>
            <a:ext cx="6900882" cy="4054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uk-UA" sz="2600" b="1" dirty="0" smtClean="0">
                <a:latin typeface="a_RussDecor" pitchFamily="82" charset="-52"/>
              </a:rPr>
              <a:t>       У представленій експозиції</a:t>
            </a:r>
          </a:p>
          <a:p>
            <a:pPr>
              <a:lnSpc>
                <a:spcPct val="150000"/>
              </a:lnSpc>
              <a:buNone/>
            </a:pPr>
            <a:r>
              <a:rPr lang="uk-UA" sz="2600" b="1" dirty="0" smtClean="0">
                <a:latin typeface="a_RussDecor" pitchFamily="82" charset="-52"/>
              </a:rPr>
              <a:t>             305 експонатів,</a:t>
            </a:r>
          </a:p>
          <a:p>
            <a:pPr>
              <a:lnSpc>
                <a:spcPct val="150000"/>
              </a:lnSpc>
              <a:buNone/>
            </a:pPr>
            <a:r>
              <a:rPr lang="uk-UA" sz="2600" b="1" dirty="0" smtClean="0">
                <a:latin typeface="a_RussDecor" pitchFamily="82" charset="-52"/>
              </a:rPr>
              <a:t>             290 з них оригінали.</a:t>
            </a:r>
          </a:p>
          <a:p>
            <a:pPr>
              <a:lnSpc>
                <a:spcPct val="150000"/>
              </a:lnSpc>
              <a:buNone/>
            </a:pPr>
            <a:r>
              <a:rPr lang="uk-UA" sz="2600" b="1" dirty="0" smtClean="0">
                <a:latin typeface="a_RussDecor" pitchFamily="82" charset="-52"/>
              </a:rPr>
              <a:t>     (Речі вжитку, народна вишивка, домоткане полотно, посуд, елементи ткацького верстата та ін.)</a:t>
            </a:r>
            <a:endParaRPr lang="ru-RU" sz="2600" b="1" dirty="0" smtClean="0">
              <a:latin typeface="a_RussDecor" pitchFamily="82" charset="-52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929354" cy="1143000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«Край, в якому я живу»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1500174"/>
            <a:ext cx="6143668" cy="4625989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 smtClean="0">
                <a:latin typeface="a_RussDecor"/>
              </a:rPr>
              <a:t>Екскурсія: «А в серці тільки </a:t>
            </a:r>
            <a:r>
              <a:rPr lang="ru-RU" sz="2800" b="1" i="1" dirty="0" err="1" smtClean="0">
                <a:latin typeface="a_RussDecor"/>
              </a:rPr>
              <a:t>ти</a:t>
            </a:r>
            <a:r>
              <a:rPr lang="ru-RU" sz="2800" b="1" i="1" dirty="0" smtClean="0">
                <a:latin typeface="a_RussDecor"/>
              </a:rPr>
              <a:t>,</a:t>
            </a:r>
          </a:p>
          <a:p>
            <a:pPr>
              <a:buNone/>
            </a:pPr>
            <a:r>
              <a:rPr lang="ru-RU" sz="2800" b="1" i="1" dirty="0" smtClean="0">
                <a:latin typeface="a_RussDecor"/>
              </a:rPr>
              <a:t>    </a:t>
            </a:r>
            <a:r>
              <a:rPr lang="ru-RU" sz="2800" b="1" i="1" dirty="0" err="1" smtClean="0">
                <a:latin typeface="a_RussDecor"/>
              </a:rPr>
              <a:t>єдиний</a:t>
            </a:r>
            <a:r>
              <a:rPr lang="ru-RU" sz="2800" b="1" i="1" dirty="0" smtClean="0">
                <a:latin typeface="a_RussDecor"/>
              </a:rPr>
              <a:t> </a:t>
            </a:r>
            <a:r>
              <a:rPr lang="ru-RU" sz="2800" b="1" i="1" dirty="0" err="1" smtClean="0">
                <a:latin typeface="a_RussDecor"/>
              </a:rPr>
              <a:t>мій</a:t>
            </a:r>
            <a:r>
              <a:rPr lang="ru-RU" sz="2800" b="1" i="1" dirty="0" smtClean="0">
                <a:latin typeface="a_RussDecor"/>
              </a:rPr>
              <a:t> коханий рідний краю!» </a:t>
            </a:r>
          </a:p>
          <a:p>
            <a:pPr>
              <a:buNone/>
            </a:pPr>
            <a:r>
              <a:rPr lang="ru-RU" sz="2800" b="1" i="1" dirty="0" smtClean="0">
                <a:latin typeface="a_RussDecor"/>
              </a:rPr>
              <a:t>    (Леся Українка)</a:t>
            </a:r>
          </a:p>
          <a:p>
            <a:r>
              <a:rPr lang="ru-RU" sz="2800" b="1" i="1" dirty="0" smtClean="0">
                <a:latin typeface="a_RussDecor"/>
              </a:rPr>
              <a:t>Профіль музею:  музей історії населеного пункту</a:t>
            </a:r>
            <a:endParaRPr lang="uk-UA" sz="2800" b="1" i="1" dirty="0" smtClean="0">
              <a:latin typeface="a_RussDecor"/>
            </a:endParaRPr>
          </a:p>
          <a:p>
            <a:r>
              <a:rPr lang="ru-RU" sz="2800" b="1" i="1" dirty="0" smtClean="0">
                <a:latin typeface="a_RussDecor"/>
              </a:rPr>
              <a:t>Екскурсовод  Кавчук Ніна Олексіївна,  учениця 10 класу</a:t>
            </a:r>
            <a:endParaRPr lang="uk-UA" sz="2800" b="1" i="1" dirty="0" smtClean="0">
              <a:latin typeface="a_RussDecor"/>
            </a:endParaRPr>
          </a:p>
          <a:p>
            <a:r>
              <a:rPr lang="ru-RU" sz="2800" b="1" i="1" dirty="0" smtClean="0">
                <a:latin typeface="a_RussDecor"/>
              </a:rPr>
              <a:t>Педагогічний керівник: Сурмачевський Віктор Ярославович, </a:t>
            </a:r>
            <a:r>
              <a:rPr lang="uk-UA" sz="2800" b="1" i="1" dirty="0" smtClean="0">
                <a:latin typeface="a_RussDecor"/>
              </a:rPr>
              <a:t>учитель історії Горожанської ЗОШ І-ІІІ ст. керівник музею </a:t>
            </a:r>
          </a:p>
          <a:p>
            <a:pPr>
              <a:buNone/>
            </a:pPr>
            <a:r>
              <a:rPr lang="ru-RU" sz="2800" b="1" i="1" dirty="0" smtClean="0">
                <a:latin typeface="a_RussDecor"/>
              </a:rPr>
              <a:t>     Тел. 0975051332 </a:t>
            </a:r>
            <a:endParaRPr lang="uk-UA" sz="2800" b="1" i="1" dirty="0" smtClean="0">
              <a:latin typeface="a_RussDecor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Фрагмент експозиції</a:t>
            </a:r>
            <a:b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“Речі</a:t>
            </a:r>
            <a:r>
              <a:rPr lang="uk-UA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</a:t>
            </a:r>
            <a:r>
              <a:rPr lang="uk-UA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побуту”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14554"/>
            <a:ext cx="6188568" cy="412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Експозиція</a:t>
            </a:r>
            <a:b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“Новітні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герої</a:t>
            </a:r>
            <a:b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</a:b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 ХХІ </a:t>
            </a:r>
            <a:r>
              <a:rPr lang="uk-UA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століття</a:t>
            </a:r>
            <a:r>
              <a:rPr lang="uk-UA" dirty="0" err="1" smtClean="0">
                <a:latin typeface="a_RussDecor" pitchFamily="82" charset="-52"/>
              </a:rPr>
              <a:t>”</a:t>
            </a:r>
            <a:endParaRPr lang="ru-RU" dirty="0"/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00232" y="2214554"/>
            <a:ext cx="5715040" cy="3911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600" b="1" dirty="0" smtClean="0">
                <a:latin typeface="a_RussDecor" pitchFamily="82" charset="-52"/>
              </a:rPr>
              <a:t>Стенд </a:t>
            </a:r>
            <a:r>
              <a:rPr lang="uk-UA" sz="2600" b="1" dirty="0" err="1" smtClean="0">
                <a:latin typeface="a_RussDecor" pitchFamily="82" charset="-52"/>
              </a:rPr>
              <a:t>“Небесна</a:t>
            </a:r>
            <a:r>
              <a:rPr lang="uk-UA" sz="2600" b="1" dirty="0" smtClean="0">
                <a:latin typeface="a_RussDecor" pitchFamily="82" charset="-52"/>
              </a:rPr>
              <a:t> </a:t>
            </a:r>
            <a:r>
              <a:rPr lang="uk-UA" sz="2600" b="1" dirty="0" err="1" smtClean="0">
                <a:latin typeface="a_RussDecor" pitchFamily="82" charset="-52"/>
              </a:rPr>
              <a:t>Сотня”</a:t>
            </a:r>
            <a:endParaRPr lang="uk-UA" sz="2600" b="1" dirty="0" smtClean="0">
              <a:latin typeface="a_RussDecor" pitchFamily="82" charset="-5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600" b="1" dirty="0" smtClean="0">
                <a:latin typeface="a_RussDecor" pitchFamily="82" charset="-52"/>
              </a:rPr>
              <a:t>Тимчасова експозиція </a:t>
            </a:r>
            <a:r>
              <a:rPr lang="uk-UA" sz="2600" b="1" dirty="0" err="1" smtClean="0">
                <a:latin typeface="a_RussDecor" pitchFamily="82" charset="-52"/>
              </a:rPr>
              <a:t>“Герої</a:t>
            </a:r>
            <a:r>
              <a:rPr lang="uk-UA" sz="2600" b="1" dirty="0" smtClean="0">
                <a:latin typeface="a_RussDecor" pitchFamily="82" charset="-52"/>
              </a:rPr>
              <a:t> Небесної Сотні і воїни </a:t>
            </a:r>
            <a:r>
              <a:rPr lang="uk-UA" sz="2600" b="1" dirty="0" err="1" smtClean="0">
                <a:latin typeface="a_RussDecor" pitchFamily="82" charset="-52"/>
              </a:rPr>
              <a:t>АТО”</a:t>
            </a:r>
            <a:endParaRPr lang="uk-UA" sz="2600" b="1" dirty="0" smtClean="0">
              <a:latin typeface="a_RussDecor" pitchFamily="82" charset="-5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600" b="1" dirty="0" smtClean="0">
                <a:latin typeface="a_RussDecor" pitchFamily="82" charset="-52"/>
              </a:rPr>
              <a:t>Матеріали, зібрані волонтерськими загонами.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600" b="1" dirty="0" err="1" smtClean="0">
                <a:latin typeface="a_RussDecor" pitchFamily="82" charset="-52"/>
              </a:rPr>
              <a:t>“Наші</a:t>
            </a:r>
            <a:r>
              <a:rPr lang="uk-UA" sz="2600" b="1" dirty="0" smtClean="0">
                <a:latin typeface="a_RussDecor" pitchFamily="82" charset="-52"/>
              </a:rPr>
              <a:t> односельчани – учасники </a:t>
            </a:r>
            <a:r>
              <a:rPr lang="uk-UA" sz="2600" b="1" dirty="0" err="1" smtClean="0">
                <a:latin typeface="a_RussDecor" pitchFamily="82" charset="-52"/>
              </a:rPr>
              <a:t>АТО”</a:t>
            </a:r>
            <a:r>
              <a:rPr lang="uk-UA" sz="2600" b="1" dirty="0" smtClean="0">
                <a:latin typeface="a_RussDecor" pitchFamily="82" charset="-52"/>
              </a:rPr>
              <a:t> </a:t>
            </a:r>
            <a:endParaRPr lang="ru-RU" sz="2600" b="1" dirty="0" smtClean="0">
              <a:latin typeface="a_RussDecor" pitchFamily="82" charset="-52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357982" cy="1143000"/>
          </a:xfrm>
        </p:spPr>
        <p:txBody>
          <a:bodyPr>
            <a:normAutofit/>
          </a:bodyPr>
          <a:lstStyle/>
          <a:p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 pitchFamily="82" charset="-52"/>
              </a:rPr>
              <a:t>Новітні герої ХХІ ст.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43174" y="1071546"/>
            <a:ext cx="3714776" cy="2782905"/>
          </a:xfrm>
          <a:effectLst>
            <a:softEdge rad="112500"/>
          </a:effectLst>
        </p:spPr>
      </p:pic>
      <p:pic>
        <p:nvPicPr>
          <p:cNvPr id="9" name="Picture 4" descr="D:\ЗУСТРІЧІ\фото на сайт\фото на сайт 5\20151025_1017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ЗУСТРІЧІ\фото на сайт\фото на сайт 5\20151025_1017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571504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sz="31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Зустріч з військовим капеланом </a:t>
            </a:r>
            <a:br>
              <a:rPr lang="uk-UA" sz="31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</a:br>
            <a:r>
              <a:rPr lang="uk-UA" sz="31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о. Ігорем </a:t>
            </a:r>
            <a:r>
              <a:rPr lang="uk-UA" sz="3100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Федоришиним</a:t>
            </a:r>
            <a:r>
              <a:rPr lang="uk-UA" sz="31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/>
            </a:r>
            <a:br>
              <a:rPr lang="uk-UA" sz="31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</a:br>
            <a:endParaRPr lang="ru-RU" i="1" dirty="0"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Содержимое 7" descr="F:\фото в газету\20151112_14454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14488"/>
            <a:ext cx="4929447" cy="271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ВЧИТЕЛІ\Гончарик Галина Богданівна\фото зустрічі з АТО\фото 1\20151112_141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429132"/>
            <a:ext cx="3600000" cy="20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ВЧИТЕЛІ\Гончарик Галина Богданівна\фото зустрічі з АТО\фото 1\20151112_144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429132"/>
            <a:ext cx="3600000" cy="20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Белей Іван Іванович в </a:t>
            </a:r>
            <a:br>
              <a:rPr lang="uk-UA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</a:br>
            <a:r>
              <a:rPr lang="uk-UA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стінах  рідної школи</a:t>
            </a:r>
            <a:br>
              <a:rPr lang="uk-UA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</a:br>
            <a:endParaRPr lang="ru-RU" i="1" dirty="0"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Содержимое 7" descr="C:\Documents and Settings\admin.SERVER.000\Рабочий стол\фото на сайт3\20151223_095014.jpg"/>
          <p:cNvPicPr>
            <a:picLocks noGrp="1"/>
          </p:cNvPicPr>
          <p:nvPr>
            <p:ph idx="1"/>
          </p:nvPr>
        </p:nvPicPr>
        <p:blipFill>
          <a:blip r:embed="rId3" cstate="print"/>
          <a:srcRect t="22448" r="31453" b="7001"/>
          <a:stretch>
            <a:fillRect/>
          </a:stretch>
        </p:blipFill>
        <p:spPr bwMode="auto">
          <a:xfrm>
            <a:off x="1714479" y="2000240"/>
            <a:ext cx="271464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ЗУСТРІЧІ\фото мій клас\IMG_20151223_100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412387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admin.SERVER.000\Рабочий стол\20151223_101708.jpg"/>
          <p:cNvPicPr/>
          <p:nvPr/>
        </p:nvPicPr>
        <p:blipFill>
          <a:blip r:embed="rId5" cstate="print"/>
          <a:srcRect t="20237"/>
          <a:stretch>
            <a:fillRect/>
          </a:stretch>
        </p:blipFill>
        <p:spPr bwMode="auto">
          <a:xfrm>
            <a:off x="4714876" y="2071678"/>
            <a:ext cx="300039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572164" cy="1131910"/>
          </a:xfrm>
        </p:spPr>
        <p:txBody>
          <a:bodyPr>
            <a:noAutofit/>
          </a:bodyPr>
          <a:lstStyle/>
          <a:p>
            <a:r>
              <a:rPr lang="uk-UA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Джуман Ігор  Олегович</a:t>
            </a:r>
            <a:r>
              <a:rPr lang="uk-UA" sz="3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/>
            </a:r>
            <a:br>
              <a:rPr lang="uk-UA" sz="3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</a:br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Picture 4" descr="D:\ЗУСТРІЧІ\фото на сайт\фото\джуман\20150917_1855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2324"/>
          <a:stretch>
            <a:fillRect/>
          </a:stretch>
        </p:blipFill>
        <p:spPr bwMode="auto">
          <a:xfrm>
            <a:off x="1000100" y="2643182"/>
            <a:ext cx="2936096" cy="405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20160425_101520"/>
          <p:cNvPicPr>
            <a:picLocks noChangeAspect="1" noChangeArrowheads="1"/>
          </p:cNvPicPr>
          <p:nvPr/>
        </p:nvPicPr>
        <p:blipFill>
          <a:blip r:embed="rId4" cstate="print"/>
          <a:srcRect t="20653" b="18478"/>
          <a:stretch>
            <a:fillRect/>
          </a:stretch>
        </p:blipFill>
        <p:spPr bwMode="auto">
          <a:xfrm>
            <a:off x="5214942" y="4214815"/>
            <a:ext cx="3492000" cy="264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20160425_1005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214422"/>
            <a:ext cx="2500330" cy="333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14414" y="1000108"/>
            <a:ext cx="6786610" cy="4483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RussDecor"/>
                <a:ea typeface="Calibri" panose="020F0502020204030204" pitchFamily="34" charset="0"/>
                <a:cs typeface="Times New Roman" panose="02020603050405020304" pitchFamily="18" charset="0"/>
              </a:rPr>
              <a:t>Історія мого життя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RussDecor"/>
                <a:ea typeface="Calibri" panose="020F0502020204030204" pitchFamily="34" charset="0"/>
                <a:cs typeface="Times New Roman" panose="02020603050405020304" pitchFamily="18" charset="0"/>
              </a:rPr>
              <a:t>складає частину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RussDecor"/>
                <a:ea typeface="Calibri" panose="020F0502020204030204" pitchFamily="34" charset="0"/>
                <a:cs typeface="Times New Roman" panose="02020603050405020304" pitchFamily="18" charset="0"/>
              </a:rPr>
              <a:t>історії моєї Батьківщини.</a:t>
            </a:r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RussDeco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4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_RussDecor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Т.Шевченко</a:t>
            </a:r>
            <a:endParaRPr lang="ru-RU" sz="4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_RussDeco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71604" y="2071678"/>
            <a:ext cx="6072230" cy="405448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2400" b="1" dirty="0" smtClean="0"/>
              <a:t>    Музей історії рідного краю був заснований в </a:t>
            </a:r>
            <a:r>
              <a:rPr lang="uk-UA" sz="2400" b="1" dirty="0" err="1" smtClean="0"/>
              <a:t>Горожанській</a:t>
            </a:r>
            <a:r>
              <a:rPr lang="uk-UA" sz="2400" b="1" dirty="0" smtClean="0"/>
              <a:t>  загальноосвітній школі І – ІІІ ступенів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2400" b="1" dirty="0" smtClean="0"/>
              <a:t> у 1991р.  До того часу в школі функціонував музей партизанської слави. Наказом по </a:t>
            </a:r>
            <a:r>
              <a:rPr lang="uk-UA" sz="2400" b="1" dirty="0" err="1" smtClean="0"/>
              <a:t>Горожанській</a:t>
            </a:r>
            <a:r>
              <a:rPr lang="uk-UA" sz="2400" b="1" dirty="0" smtClean="0"/>
              <a:t> ЗОШ І-ІІІ ст.  від 27  серпня 1991р. № 56 він був реорганізований.</a:t>
            </a:r>
            <a:endParaRPr lang="ru-RU" sz="2400" b="1" dirty="0" smtClean="0"/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072230" cy="11430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Історія створення музею</a:t>
            </a:r>
            <a:b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історії рідного краю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cap="all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Постійнодіючі експозиції </a:t>
            </a:r>
            <a:br>
              <a:rPr lang="uk-UA" sz="2800" b="1" cap="all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800" b="1" cap="all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При Музеї </a:t>
            </a:r>
            <a:br>
              <a:rPr lang="uk-UA" sz="2800" b="1" cap="all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800" b="1" cap="all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uk-UA" sz="2800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сторії рідного краю</a:t>
            </a:r>
            <a:endParaRPr lang="ru-RU" sz="2800" dirty="0"/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85918" y="2071678"/>
            <a:ext cx="6900882" cy="405448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endParaRPr lang="uk-UA" sz="2600" b="1" i="1" dirty="0" smtClean="0">
              <a:latin typeface="a_RussDecor" pitchFamily="82" charset="-52"/>
            </a:endParaRP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latin typeface="a_RussDecor" pitchFamily="82" charset="-52"/>
              </a:rPr>
              <a:t>Загальні відомості з історії села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latin typeface="a_RussDecor" pitchFamily="82" charset="-52"/>
              </a:rPr>
              <a:t>Релігійні вірування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latin typeface="a_RussDecor" pitchFamily="82" charset="-52"/>
              </a:rPr>
              <a:t> Визвольна боротьба ОУН-УПА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latin typeface="a_RussDecor" pitchFamily="82" charset="-52"/>
              </a:rPr>
              <a:t>Культосвітні організації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latin typeface="a_RussDecor" pitchFamily="82" charset="-52"/>
              </a:rPr>
              <a:t>Речі побуту ХІХ – поч. ХХ ст.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latin typeface="a_RussDecor" pitchFamily="82" charset="-52"/>
              </a:rPr>
              <a:t>Село періоду другої половини ХХ ст.</a:t>
            </a:r>
          </a:p>
          <a:p>
            <a:pPr>
              <a:buFont typeface="Wingdings" pitchFamily="2" charset="2"/>
              <a:buChar char="Ø"/>
            </a:pPr>
            <a:r>
              <a:rPr lang="uk-UA" sz="2800" b="1" i="1" dirty="0" smtClean="0">
                <a:latin typeface="a_RussDecor" pitchFamily="82" charset="-52"/>
              </a:rPr>
              <a:t>Новітні герої ХХІ ст.</a:t>
            </a:r>
            <a:endParaRPr lang="ru-RU" sz="2800" b="1" dirty="0" smtClean="0">
              <a:latin typeface="a_RussDecor" pitchFamily="82" charset="-52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786478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Диплом зразкового музею</a:t>
            </a:r>
            <a:r>
              <a:rPr lang="en-US" sz="3600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3600" b="1" dirty="0" smtClean="0">
                <a:ln w="0">
                  <a:solidFill>
                    <a:schemeClr val="tx2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Свідоцтво про реєстрацію</a:t>
            </a:r>
            <a:endParaRPr lang="ru-RU" sz="3600" dirty="0"/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52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3042" y="2285992"/>
            <a:ext cx="27319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:\музей форум\18 Ноябрь 2010 г. (4)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16200000">
            <a:off x="4189279" y="2811588"/>
            <a:ext cx="3857653" cy="28064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857916" cy="1143000"/>
          </a:xfrm>
        </p:spPr>
        <p:txBody>
          <a:bodyPr>
            <a:normAutofit/>
          </a:bodyPr>
          <a:lstStyle/>
          <a:p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“ГОРОЖАНКА”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26 Лютий 2016 р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992" t="5600" r="17284" b="26303"/>
          <a:stretch>
            <a:fillRect/>
          </a:stretch>
        </p:blipFill>
        <p:spPr bwMode="auto">
          <a:xfrm>
            <a:off x="1500166" y="2357430"/>
            <a:ext cx="2851916" cy="405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72000" y="2643182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/>
          </a:p>
          <a:p>
            <a:r>
              <a:rPr lang="uk-UA" sz="2400" b="1" dirty="0" smtClean="0"/>
              <a:t>В.Я.</a:t>
            </a:r>
            <a:r>
              <a:rPr lang="uk-UA" sz="2400" b="1" dirty="0" err="1" smtClean="0"/>
              <a:t>Сурмачевський</a:t>
            </a:r>
            <a:endParaRPr lang="uk-UA" sz="2400" b="1" dirty="0" smtClean="0"/>
          </a:p>
          <a:p>
            <a:r>
              <a:rPr lang="uk-UA" sz="2400" b="1" dirty="0" smtClean="0"/>
              <a:t>Д.Й.Бабак</a:t>
            </a:r>
          </a:p>
          <a:p>
            <a:r>
              <a:rPr lang="uk-UA" sz="2400" b="1" dirty="0" smtClean="0"/>
              <a:t>“ </a:t>
            </a:r>
            <a:r>
              <a:rPr lang="uk-UA" sz="2400" b="1" dirty="0" err="1" smtClean="0"/>
              <a:t>Горожанка</a:t>
            </a:r>
            <a:r>
              <a:rPr lang="uk-UA" sz="2400" b="1" dirty="0" smtClean="0"/>
              <a:t>: спогади, роздуми, описи,</a:t>
            </a:r>
          </a:p>
          <a:p>
            <a:r>
              <a:rPr lang="uk-UA" sz="2400" b="1" dirty="0" smtClean="0"/>
              <a:t>факти, події ”</a:t>
            </a:r>
          </a:p>
          <a:p>
            <a:r>
              <a:rPr lang="uk-UA" sz="2400" b="1" dirty="0" smtClean="0"/>
              <a:t>ТЗоВ “ Галицька друкарня “ 2002р.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Загальні відомості </a:t>
            </a:r>
            <a:b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</a:b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_RussDecor"/>
              </a:rPr>
              <a:t>з історії села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2071678"/>
            <a:ext cx="6858048" cy="40544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3000" b="1" i="1" dirty="0" smtClean="0">
              <a:latin typeface="a_RussDecor" pitchFamily="82" charset="-52"/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 i="1" dirty="0" smtClean="0">
                <a:latin typeface="a_RussDecor" pitchFamily="82" charset="-52"/>
              </a:rPr>
              <a:t>   </a:t>
            </a:r>
            <a:r>
              <a:rPr lang="ru-RU" sz="2800" b="1" i="1" dirty="0" err="1" smtClean="0">
                <a:latin typeface="a_RussDecor" pitchFamily="82" charset="-52"/>
              </a:rPr>
              <a:t>Хронологія</a:t>
            </a:r>
            <a:r>
              <a:rPr lang="ru-RU" sz="2800" b="1" i="1" dirty="0" smtClean="0">
                <a:latin typeface="a_RussDecor" pitchFamily="82" charset="-52"/>
              </a:rPr>
              <a:t>  </a:t>
            </a:r>
            <a:r>
              <a:rPr lang="ru-RU" sz="2800" b="1" i="1" dirty="0" err="1" smtClean="0">
                <a:latin typeface="a_RussDecor" pitchFamily="82" charset="-52"/>
              </a:rPr>
              <a:t>історичних</a:t>
            </a:r>
            <a:r>
              <a:rPr lang="ru-RU" sz="2800" b="1" i="1" dirty="0" smtClean="0">
                <a:latin typeface="a_RussDecor" pitchFamily="82" charset="-52"/>
              </a:rPr>
              <a:t> </a:t>
            </a:r>
            <a:r>
              <a:rPr lang="ru-RU" sz="2800" b="1" i="1" dirty="0" err="1" smtClean="0">
                <a:latin typeface="a_RussDecor" pitchFamily="82" charset="-52"/>
              </a:rPr>
              <a:t>подій</a:t>
            </a:r>
            <a:endParaRPr lang="ru-RU" sz="2800" b="1" i="1" dirty="0" smtClean="0">
              <a:latin typeface="a_RussDecor" pitchFamily="82" charset="-52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atin typeface="a_RussDecor" pitchFamily="82" charset="-52"/>
              </a:rPr>
              <a:t>   </a:t>
            </a:r>
            <a:r>
              <a:rPr lang="ru-RU" sz="2800" b="1" i="1" dirty="0" err="1" smtClean="0">
                <a:latin typeface="a_RussDecor" pitchFamily="82" charset="-52"/>
              </a:rPr>
              <a:t>Статистичні</a:t>
            </a:r>
            <a:r>
              <a:rPr lang="ru-RU" sz="2800" b="1" i="1" dirty="0" smtClean="0">
                <a:latin typeface="a_RussDecor" pitchFamily="82" charset="-52"/>
              </a:rPr>
              <a:t> </a:t>
            </a:r>
            <a:r>
              <a:rPr lang="ru-RU" sz="2800" b="1" i="1" dirty="0" err="1" smtClean="0">
                <a:latin typeface="a_RussDecor" pitchFamily="82" charset="-52"/>
              </a:rPr>
              <a:t>дані</a:t>
            </a:r>
            <a:endParaRPr lang="ru-RU" sz="2800" b="1" i="1" dirty="0" smtClean="0">
              <a:latin typeface="a_RussDecor" pitchFamily="82" charset="-52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atin typeface="a_RussDecor" pitchFamily="82" charset="-52"/>
              </a:rPr>
              <a:t>  </a:t>
            </a:r>
            <a:r>
              <a:rPr lang="ru-RU" sz="2800" b="1" i="1" dirty="0" err="1" smtClean="0">
                <a:latin typeface="a_RussDecor" pitchFamily="82" charset="-52"/>
              </a:rPr>
              <a:t>Татарські</a:t>
            </a:r>
            <a:r>
              <a:rPr lang="ru-RU" sz="2800" b="1" i="1" dirty="0" smtClean="0">
                <a:latin typeface="a_RussDecor" pitchFamily="82" charset="-52"/>
              </a:rPr>
              <a:t> напади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atin typeface="a_RussDecor" pitchFamily="82" charset="-52"/>
              </a:rPr>
              <a:t>  </a:t>
            </a:r>
            <a:r>
              <a:rPr lang="ru-RU" sz="2800" b="1" i="1" dirty="0" err="1" smtClean="0">
                <a:latin typeface="a_RussDecor" pitchFamily="82" charset="-52"/>
              </a:rPr>
              <a:t>Бібліографія</a:t>
            </a:r>
            <a:endParaRPr lang="ru-RU" sz="2800" b="1" i="1" dirty="0" smtClean="0">
              <a:latin typeface="a_RussDecor" pitchFamily="82" charset="-52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latin typeface="a_RussDecor" pitchFamily="82" charset="-52"/>
              </a:rPr>
              <a:t>  Каталог </a:t>
            </a:r>
            <a:r>
              <a:rPr lang="ru-RU" sz="2800" b="1" i="1" dirty="0" err="1" smtClean="0">
                <a:latin typeface="a_RussDecor" pitchFamily="82" charset="-52"/>
              </a:rPr>
              <a:t>архівних</a:t>
            </a:r>
            <a:r>
              <a:rPr lang="ru-RU" sz="2800" b="1" i="1" dirty="0" smtClean="0">
                <a:latin typeface="a_RussDecor" pitchFamily="82" charset="-52"/>
              </a:rPr>
              <a:t> </a:t>
            </a:r>
            <a:r>
              <a:rPr lang="ru-RU" sz="2800" b="1" i="1" dirty="0" err="1" smtClean="0">
                <a:latin typeface="a_RussDecor" pitchFamily="82" charset="-52"/>
              </a:rPr>
              <a:t>матеріалів</a:t>
            </a:r>
            <a:endParaRPr lang="ru-RU" sz="2800" b="1" i="1" dirty="0" smtClean="0">
              <a:latin typeface="a_RussDecor" pitchFamily="82" charset="-52"/>
            </a:endParaRPr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5786478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RussDecor"/>
              </a:rPr>
              <a:t>Історичні дослідження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Місце для вмісту 3" descr="C:\Documents and Settings\admin\Мои документы\My PaperPort Documents\10 Березень 2016 р. (3).jpg"/>
          <p:cNvPicPr>
            <a:picLocks noGrp="1"/>
          </p:cNvPicPr>
          <p:nvPr>
            <p:ph idx="1"/>
          </p:nvPr>
        </p:nvPicPr>
        <p:blipFill>
          <a:blip r:embed="rId3" cstate="print"/>
          <a:srcRect l="45200" t="20495" r="27455" b="52062"/>
          <a:stretch>
            <a:fillRect/>
          </a:stretch>
        </p:blipFill>
        <p:spPr bwMode="auto">
          <a:xfrm rot="10800000">
            <a:off x="1857356" y="2214554"/>
            <a:ext cx="1643462" cy="235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My PaperPort Documents\10 Березень 2016 р. (4).jpg"/>
          <p:cNvPicPr/>
          <p:nvPr/>
        </p:nvPicPr>
        <p:blipFill>
          <a:blip r:embed="rId4" cstate="print"/>
          <a:srcRect l="10650" t="5788" r="11081" b="13983"/>
          <a:stretch>
            <a:fillRect/>
          </a:stretch>
        </p:blipFill>
        <p:spPr bwMode="auto">
          <a:xfrm>
            <a:off x="4214810" y="2143116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472" y="4813994"/>
            <a:ext cx="321471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>
                <a:latin typeface="a_RussDecor" pitchFamily="82" charset="-52"/>
              </a:rPr>
              <a:t>        </a:t>
            </a:r>
            <a:r>
              <a:rPr lang="uk-UA" sz="2000" b="1" i="1" dirty="0" smtClean="0">
                <a:latin typeface="a_RussDecor" pitchFamily="82" charset="-52"/>
              </a:rPr>
              <a:t>Антін Гураль </a:t>
            </a:r>
          </a:p>
          <a:p>
            <a:pPr>
              <a:lnSpc>
                <a:spcPct val="150000"/>
              </a:lnSpc>
            </a:pPr>
            <a:r>
              <a:rPr lang="uk-UA" sz="2000" b="1" i="1" dirty="0" err="1" smtClean="0">
                <a:latin typeface="a_RussDecor" pitchFamily="82" charset="-52"/>
              </a:rPr>
              <a:t>“Бігай</a:t>
            </a:r>
            <a:r>
              <a:rPr lang="uk-UA" sz="2000" b="1" i="1" dirty="0" smtClean="0">
                <a:latin typeface="a_RussDecor" pitchFamily="82" charset="-52"/>
              </a:rPr>
              <a:t> у Гущу, </a:t>
            </a:r>
            <a:r>
              <a:rPr lang="uk-UA" sz="2000" b="1" i="1" dirty="0" err="1" smtClean="0">
                <a:latin typeface="a_RussDecor" pitchFamily="82" charset="-52"/>
              </a:rPr>
              <a:t>бігай”</a:t>
            </a:r>
            <a:endParaRPr lang="uk-UA" sz="2000" b="1" i="1" dirty="0">
              <a:latin typeface="a_RussDecor" pitchFamily="82" charset="-52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500858" cy="157163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RussDecor"/>
              </a:rPr>
              <a:t>Експозиція </a:t>
            </a:r>
            <a:b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RussDecor"/>
              </a:rPr>
            </a:b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RussDecor"/>
              </a:rPr>
              <a:t>“Релігійні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RussDecor"/>
              </a:rPr>
              <a:t> вірування та речі культового </a:t>
            </a:r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_RussDecor"/>
              </a:rPr>
              <a:t>призначення”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_RussDecor"/>
            </a:endParaRPr>
          </a:p>
        </p:txBody>
      </p:sp>
      <p:pic>
        <p:nvPicPr>
          <p:cNvPr id="205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500298" cy="400050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2071678"/>
            <a:ext cx="7329510" cy="405448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2400" b="1" dirty="0" smtClean="0">
              <a:ln>
                <a:solidFill>
                  <a:schemeClr val="tx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_RussDecor"/>
                <a:cs typeface="Times New Roman" pitchFamily="18" charset="0"/>
              </a:rPr>
              <a:t>У представленій  експозиції</a:t>
            </a:r>
          </a:p>
          <a:p>
            <a:pPr algn="ctr">
              <a:buFont typeface="Wingdings" pitchFamily="2" charset="2"/>
              <a:buChar char="Ø"/>
            </a:pPr>
            <a:r>
              <a:rPr lang="uk-UA" sz="3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_RussDecor"/>
                <a:cs typeface="Times New Roman" pitchFamily="18" charset="0"/>
              </a:rPr>
              <a:t>  154 експонати.</a:t>
            </a:r>
          </a:p>
          <a:p>
            <a:pPr algn="ctr">
              <a:buNone/>
            </a:pPr>
            <a:r>
              <a:rPr lang="uk-UA" sz="3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_RussDecor"/>
                <a:cs typeface="Times New Roman" pitchFamily="18" charset="0"/>
              </a:rPr>
              <a:t>       З них:</a:t>
            </a:r>
          </a:p>
          <a:p>
            <a:pPr algn="ctr">
              <a:buFont typeface="Wingdings" pitchFamily="2" charset="2"/>
              <a:buChar char="Ø"/>
            </a:pPr>
            <a:r>
              <a:rPr lang="uk-UA" sz="3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_RussDecor"/>
                <a:cs typeface="Times New Roman" pitchFamily="18" charset="0"/>
              </a:rPr>
              <a:t> 130 – оригінали,</a:t>
            </a:r>
          </a:p>
          <a:p>
            <a:pPr algn="ctr">
              <a:buFont typeface="Wingdings" pitchFamily="2" charset="2"/>
              <a:buChar char="Ø"/>
            </a:pPr>
            <a:r>
              <a:rPr lang="uk-UA" sz="30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a_RussDecor"/>
                <a:cs typeface="Times New Roman" pitchFamily="18" charset="0"/>
              </a:rPr>
              <a:t>25 - копії документів. </a:t>
            </a:r>
          </a:p>
          <a:p>
            <a:pPr>
              <a:lnSpc>
                <a:spcPct val="150000"/>
              </a:lnSpc>
              <a:buNone/>
            </a:pPr>
            <a:endParaRPr lang="ru-RU" sz="2400" b="1" dirty="0">
              <a:latin typeface="a_RussDecor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15140" y="0"/>
            <a:ext cx="2428860" cy="40005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, в якому я жив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Край, в якому я живу</Template>
  <TotalTime>91</TotalTime>
  <Words>434</Words>
  <Application>Microsoft Office PowerPoint</Application>
  <PresentationFormat>Екран (4:3)</PresentationFormat>
  <Paragraphs>97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27" baseType="lpstr">
      <vt:lpstr>Край, в якому я живу</vt:lpstr>
      <vt:lpstr>Музей історії  рідного краю Горожанської  загальноосвітньої школи  І-ІІІ ступенів Монастириського р-ну  Тернопільської обл. </vt:lpstr>
      <vt:lpstr>«Край, в якому я живу»</vt:lpstr>
      <vt:lpstr>Історія створення музею  історії рідного краю</vt:lpstr>
      <vt:lpstr>Постійнодіючі експозиції  При Музеї  історії рідного краю</vt:lpstr>
      <vt:lpstr>Диплом зразкового музею Свідоцтво про реєстрацію</vt:lpstr>
      <vt:lpstr>“ГОРОЖАНКА”</vt:lpstr>
      <vt:lpstr>Загальні відомості  з історії села</vt:lpstr>
      <vt:lpstr>Історичні дослідження</vt:lpstr>
      <vt:lpstr>Експозиція  “Релігійні вірування та речі культового призначення”</vt:lpstr>
      <vt:lpstr>“КНИГА ПРАЗНИКІВ І СВЯТИХ”</vt:lpstr>
      <vt:lpstr>Документ  про існування в селі  ще однієї церкви,  датований 1768р.</vt:lpstr>
      <vt:lpstr>ОБРЯДОВА ГАРМАТА</vt:lpstr>
      <vt:lpstr>Експозиція    “Визвольна боротьба  ОУН- УПА”</vt:lpstr>
      <vt:lpstr>Крайовий провідник ОУН Федір Воробець</vt:lpstr>
      <vt:lpstr>Олекса Голуб'як</vt:lpstr>
      <vt:lpstr>Володимир Леник</vt:lpstr>
      <vt:lpstr>Експозиція “Культосвітні організації”</vt:lpstr>
      <vt:lpstr>Культосвітні  організації</vt:lpstr>
      <vt:lpstr>Речі побуту  ХІХ- ХХ століття</vt:lpstr>
      <vt:lpstr>Фрагмент експозиції “Речі побуту”</vt:lpstr>
      <vt:lpstr>Експозиція “Новітні герої  ХХІ століття”</vt:lpstr>
      <vt:lpstr>Новітні герої ХХІ ст.</vt:lpstr>
      <vt:lpstr> Зустріч з військовим капеланом  о. Ігорем Федоришиним </vt:lpstr>
      <vt:lpstr> Белей Іван Іванович в  стінах  рідної школи </vt:lpstr>
      <vt:lpstr>Джуман Ігор  Олегович 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«Історія  рідного села» Горожанської  ЗОШ  І-ІІІ ступенів Монастириського р-ну  Тернопільської обл. </dc:title>
  <dc:creator>shkola</dc:creator>
  <cp:lastModifiedBy>shkola</cp:lastModifiedBy>
  <cp:revision>16</cp:revision>
  <dcterms:created xsi:type="dcterms:W3CDTF">2018-01-24T09:18:12Z</dcterms:created>
  <dcterms:modified xsi:type="dcterms:W3CDTF">2018-01-25T10:46:28Z</dcterms:modified>
</cp:coreProperties>
</file>