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358" r:id="rId3"/>
    <p:sldId id="304" r:id="rId4"/>
    <p:sldId id="349" r:id="rId5"/>
    <p:sldId id="350" r:id="rId6"/>
    <p:sldId id="322" r:id="rId7"/>
    <p:sldId id="369" r:id="rId8"/>
    <p:sldId id="357" r:id="rId9"/>
    <p:sldId id="320" r:id="rId10"/>
    <p:sldId id="365" r:id="rId11"/>
    <p:sldId id="370" r:id="rId12"/>
    <p:sldId id="371" r:id="rId13"/>
    <p:sldId id="374" r:id="rId14"/>
    <p:sldId id="375" r:id="rId15"/>
    <p:sldId id="380" r:id="rId16"/>
    <p:sldId id="372" r:id="rId17"/>
    <p:sldId id="373" r:id="rId18"/>
    <p:sldId id="367" r:id="rId19"/>
    <p:sldId id="376" r:id="rId20"/>
    <p:sldId id="377" r:id="rId21"/>
    <p:sldId id="378" r:id="rId22"/>
    <p:sldId id="379" r:id="rId23"/>
    <p:sldId id="368" r:id="rId24"/>
    <p:sldId id="30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F907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78" autoAdjust="0"/>
    <p:restoredTop sz="86467" autoAdjust="0"/>
  </p:normalViewPr>
  <p:slideViewPr>
    <p:cSldViewPr>
      <p:cViewPr varScale="1">
        <p:scale>
          <a:sx n="91" d="100"/>
          <a:sy n="91" d="100"/>
        </p:scale>
        <p:origin x="-2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16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4A3F6-F65A-42FC-8874-31516AE21572}" type="datetimeFigureOut">
              <a:rPr lang="uk-UA" smtClean="0"/>
              <a:pPr/>
              <a:t>19.02.2018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CA42E-2596-45C5-B437-DFB2A279C0E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CA42E-2596-45C5-B437-DFB2A279C0E4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CA42E-2596-45C5-B437-DFB2A279C0E4}" type="slidenum">
              <a:rPr lang="uk-UA" smtClean="0"/>
              <a:pPr/>
              <a:t>24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57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883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87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43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85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22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412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77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83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01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5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BE8DF-8CF8-4A99-B2F6-57823CF2D01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13F18-3CB4-4634-8969-680CEF74C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362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gif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14546" y="4357694"/>
            <a:ext cx="6715172" cy="2120050"/>
          </a:xfrm>
        </p:spPr>
        <p:txBody>
          <a:bodyPr>
            <a:no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Випускник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Горожанської  </a:t>
            </a:r>
            <a:r>
              <a:rPr lang="ru-RU" b="1" i="1" dirty="0" err="1" smtClean="0">
                <a:solidFill>
                  <a:srgbClr val="FF0000"/>
                </a:solidFill>
              </a:rPr>
              <a:t>загальноосвітньої</a:t>
            </a:r>
            <a:r>
              <a:rPr lang="ru-RU" b="1" i="1" dirty="0" smtClean="0">
                <a:solidFill>
                  <a:srgbClr val="FF0000"/>
                </a:solidFill>
              </a:rPr>
              <a:t>            школи І-ІІІ </a:t>
            </a:r>
            <a:r>
              <a:rPr lang="ru-RU" b="1" i="1" dirty="0" err="1" smtClean="0">
                <a:solidFill>
                  <a:srgbClr val="FF0000"/>
                </a:solidFill>
              </a:rPr>
              <a:t>ступенів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err="1" smtClean="0">
                <a:solidFill>
                  <a:srgbClr val="FF0000"/>
                </a:solidFill>
              </a:rPr>
              <a:t>воїн-АТО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Хоптій</a:t>
            </a:r>
            <a:r>
              <a:rPr lang="ru-RU" b="1" i="1" dirty="0" smtClean="0">
                <a:solidFill>
                  <a:srgbClr val="FF0000"/>
                </a:solidFill>
              </a:rPr>
              <a:t> Богдан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xCQNhLISkF8.jpg"/>
          <p:cNvPicPr/>
          <p:nvPr/>
        </p:nvPicPr>
        <p:blipFill>
          <a:blip r:embed="rId3" cstate="print"/>
          <a:srcRect l="16238" t="10035" r="12487" b="8823"/>
          <a:stretch>
            <a:fillRect/>
          </a:stretch>
        </p:blipFill>
        <p:spPr>
          <a:xfrm>
            <a:off x="214282" y="142852"/>
            <a:ext cx="280800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96649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785786" y="714356"/>
            <a:ext cx="764386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/>
              <a:t>Богдан ніс важку службу в Лисичанську протягом 14 днів. Потім їхній батальйон замінив батальйон «Тернопіль-1», а Богдана перевели  для створення нового 29 </a:t>
            </a:r>
            <a:r>
              <a:rPr lang="uk-UA" b="1" dirty="0" err="1" smtClean="0"/>
              <a:t>блок-поста</a:t>
            </a:r>
            <a:r>
              <a:rPr lang="uk-UA" dirty="0" smtClean="0"/>
              <a:t> . </a:t>
            </a:r>
            <a:r>
              <a:rPr lang="uk-UA" b="1" dirty="0" smtClean="0"/>
              <a:t>Приїхали ввечері, довелося ночувати у полі соняхів під відкритим небом. Їх просто покинули напризволяще. Наступного дня воїни займалися будівництвом бліндажів, укріплювали свої позиції за допомогою бетонних блоків і мішків з піском.   Також бійці вже мали більшу боєздатність, в тому числі і </a:t>
            </a:r>
            <a:r>
              <a:rPr lang="uk-UA" b="1" dirty="0" err="1" smtClean="0"/>
              <a:t>БТРи</a:t>
            </a:r>
            <a:r>
              <a:rPr lang="uk-UA" b="1" dirty="0" smtClean="0"/>
              <a:t>. </a:t>
            </a:r>
            <a:r>
              <a:rPr lang="uk-UA" b="1" dirty="0" smtClean="0"/>
              <a:t> Після трьох днів </a:t>
            </a:r>
            <a:r>
              <a:rPr lang="uk-UA" b="1" dirty="0" smtClean="0"/>
              <a:t>перебування на </a:t>
            </a:r>
            <a:r>
              <a:rPr lang="uk-UA" b="1" dirty="0" err="1" smtClean="0"/>
              <a:t>блок-пості</a:t>
            </a:r>
            <a:r>
              <a:rPr lang="uk-UA" b="1" dirty="0" smtClean="0"/>
              <a:t>  почалися мінометні обстріли  </a:t>
            </a:r>
            <a:r>
              <a:rPr lang="uk-UA" b="1" dirty="0" smtClean="0"/>
              <a:t> </a:t>
            </a:r>
            <a:r>
              <a:rPr lang="uk-UA" b="1" dirty="0" smtClean="0"/>
              <a:t>82 мм та 120 мм калібру. Внаслідок чого одного солдата поранено осколками в ногу, розбито 80-ий БТР(пізніше його замінили на новий</a:t>
            </a:r>
            <a:r>
              <a:rPr lang="uk-UA" dirty="0" smtClean="0"/>
              <a:t> </a:t>
            </a:r>
            <a:r>
              <a:rPr lang="uk-UA" b="1" dirty="0" smtClean="0"/>
              <a:t>Є4), підбито ГАЗ-66. </a:t>
            </a:r>
            <a:r>
              <a:rPr lang="uk-UA" b="1" dirty="0" err="1" smtClean="0"/>
              <a:t>Блок-пост</a:t>
            </a:r>
            <a:r>
              <a:rPr lang="uk-UA" b="1" dirty="0" smtClean="0"/>
              <a:t> сепаратистів знаходився від 29 блок </a:t>
            </a:r>
            <a:r>
              <a:rPr lang="uk-UA" b="1" dirty="0" err="1" smtClean="0"/>
              <a:t>-поста</a:t>
            </a:r>
            <a:r>
              <a:rPr lang="uk-UA" b="1" dirty="0" smtClean="0"/>
              <a:t> на відстані приблизно 1,5 км. Відбувались  перестрілки . На пості Богдан ніс службу протягом 20 днів, де виконував складні завдання. Ці 20 днів пройшли доволі важко.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85720" y="714356"/>
            <a:ext cx="857256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Після 29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блок-посту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батальйон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перенаправили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Карачун-гору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Богдан став більш досвідченим та вправним воїном, тому  служба на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Карачун-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горі здавалося йому легшою. Там на них нападали різні диверсійні групи, здійснювались провокації сепаратистів. Противники підходили з різних сторін, стріляли в них кулеметами та автоматами.  Одного разу близько 02:00 години ночі сепаратисти випустили чергу куль по наших бійцях, одного захисника вбито пострілом у голову. Через 3-4 дні Богдана відправили до штабу АТО на ротацію у військову частину.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У частині  йому видали </a:t>
            </a:r>
            <a:r>
              <a:rPr kumimoji="0" lang="uk-UA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Calibri" pitchFamily="34" charset="0"/>
                <a:cs typeface="Times New Roman" pitchFamily="18" charset="0"/>
              </a:rPr>
              <a:t>грамоту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за хороше несення служби.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20151022_22001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4744" y="357166"/>
            <a:ext cx="4659277" cy="630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0" y="500062"/>
            <a:ext cx="3929058" cy="342900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Грамота</a:t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сумлінне виконання службових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обов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язків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високі показники у службово-бойовій діяльності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викладач\Рабочий стол\Хоптій\хоптій дмитро\20170104_124611.jpg"/>
          <p:cNvPicPr>
            <a:picLocks noChangeAspect="1" noChangeArrowheads="1"/>
          </p:cNvPicPr>
          <p:nvPr/>
        </p:nvPicPr>
        <p:blipFill>
          <a:blip r:embed="rId3" cstate="print"/>
          <a:srcRect t="16867" b="5742"/>
          <a:stretch>
            <a:fillRect/>
          </a:stretch>
        </p:blipFill>
        <p:spPr bwMode="auto">
          <a:xfrm>
            <a:off x="4214810" y="500042"/>
            <a:ext cx="432000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Місце для тексту 7"/>
          <p:cNvSpPr>
            <a:spLocks noGrp="1"/>
          </p:cNvSpPr>
          <p:nvPr>
            <p:ph type="body" idx="4294967295"/>
          </p:nvPr>
        </p:nvSpPr>
        <p:spPr>
          <a:xfrm>
            <a:off x="0" y="1000125"/>
            <a:ext cx="4357686" cy="321469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uk-UA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Батько  воїна</a:t>
            </a:r>
          </a:p>
          <a:p>
            <a:pPr algn="ctr">
              <a:buNone/>
            </a:pPr>
            <a:r>
              <a:rPr lang="uk-UA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uk-UA" sz="3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Хоптій</a:t>
            </a:r>
            <a:r>
              <a:rPr lang="uk-UA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Дмитро – контрактник Збройних сил України</a:t>
            </a:r>
            <a:endParaRPr lang="uk-UA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Місце для тексту 7"/>
          <p:cNvSpPr>
            <a:spLocks noGrp="1"/>
          </p:cNvSpPr>
          <p:nvPr>
            <p:ph type="body" idx="4294967295"/>
          </p:nvPr>
        </p:nvSpPr>
        <p:spPr>
          <a:xfrm>
            <a:off x="285720" y="1000125"/>
            <a:ext cx="3357586" cy="457201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sz="5600" b="1" dirty="0" smtClean="0"/>
              <a:t>            </a:t>
            </a:r>
            <a:r>
              <a:rPr lang="uk-UA" sz="8000" b="1" dirty="0" smtClean="0"/>
              <a:t>Мати Богдана  дуже хвилювалася за сина, коли той був на службі. Не один раз здригнулося материнське серце, коли  переглядала страшні новини по телевізору. З тривогою і надією в серці чекала дзвінка від сина, звістки про те, що він живий. Душа наповнювалася радістю, коли чула голос своєї дитини, що знаходилась у пеклі війни.  Коли бачила у теленовинах матерів, які ховають своїх синів, Діана з болем у серці і сльозами на очах розділювала з ними горе. </a:t>
            </a:r>
            <a:endParaRPr lang="uk-UA" sz="8000" dirty="0" smtClean="0"/>
          </a:p>
          <a:p>
            <a:pPr>
              <a:buNone/>
            </a:pPr>
            <a:endParaRPr lang="uk-UA" sz="4400" b="1" dirty="0"/>
          </a:p>
        </p:txBody>
      </p:sp>
      <p:pic>
        <p:nvPicPr>
          <p:cNvPr id="2051" name="Picture 3" descr="C:\Documents and Settings\викладач\Рабочий стол\Хоптій\Изображ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428736"/>
            <a:ext cx="5287963" cy="354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Місце для тексту 7"/>
          <p:cNvSpPr>
            <a:spLocks noGrp="1"/>
          </p:cNvSpPr>
          <p:nvPr>
            <p:ph type="body" idx="4294967295"/>
          </p:nvPr>
        </p:nvSpPr>
        <p:spPr>
          <a:xfrm>
            <a:off x="285720" y="1000125"/>
            <a:ext cx="3357586" cy="45720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5600" b="1" dirty="0" smtClean="0"/>
              <a:t>    </a:t>
            </a:r>
            <a:endParaRPr lang="uk-UA" sz="4400" b="1" dirty="0"/>
          </a:p>
        </p:txBody>
      </p:sp>
      <p:pic>
        <p:nvPicPr>
          <p:cNvPr id="2" name="Picture 2" descr="C:\Documents and Settings\викладач\Рабочий стол\imag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28604"/>
            <a:ext cx="180022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571472" y="857232"/>
            <a:ext cx="4500594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Чекають синів своїх мами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 моляться день і ніч.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Молитвами зцілюють рани,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Запалюють тисячі свіч.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Бога благають спасіння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молитвах за рідних дітей.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Повернення, </a:t>
            </a:r>
            <a:r>
              <a:rPr lang="uk-UA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благословіння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теплих  спокійних ночей.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Благають,щоб все закінчилось,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 більше не було війни,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 крові на землю не лилось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 були живими сини.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Documents and Settings\викладач\Рабочий стол\Изображение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9363">
            <a:off x="7099244" y="3048107"/>
            <a:ext cx="1728000" cy="252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Documents and Settings\викладач\Рабочий стол\hEeZC7DkYFM.jpg"/>
          <p:cNvPicPr>
            <a:picLocks noChangeAspect="1" noChangeArrowheads="1"/>
          </p:cNvPicPr>
          <p:nvPr/>
        </p:nvPicPr>
        <p:blipFill>
          <a:blip r:embed="rId5"/>
          <a:srcRect l="4884" r="10797"/>
          <a:stretch>
            <a:fillRect/>
          </a:stretch>
        </p:blipFill>
        <p:spPr bwMode="auto">
          <a:xfrm rot="20898439">
            <a:off x="4974952" y="3135448"/>
            <a:ext cx="1821279" cy="243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DSCN0016"/>
          <p:cNvPicPr>
            <a:picLocks noChangeAspect="1" noChangeArrowheads="1"/>
          </p:cNvPicPr>
          <p:nvPr/>
        </p:nvPicPr>
        <p:blipFill>
          <a:blip r:embed="rId3" cstate="print"/>
          <a:srcRect l="10294"/>
          <a:stretch>
            <a:fillRect/>
          </a:stretch>
        </p:blipFill>
        <p:spPr bwMode="auto">
          <a:xfrm>
            <a:off x="4286248" y="1071541"/>
            <a:ext cx="4909889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285720" y="1285860"/>
            <a:ext cx="4357718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тобою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одної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крові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 </a:t>
            </a:r>
            <a:b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став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рідним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мені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солдате!</a:t>
            </a:r>
            <a:b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пишаюсь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мій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брате, тобою. </a:t>
            </a:r>
            <a:b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пішов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бій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усіх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нас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захищати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 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викладач\Рабочий стол\1410020342_molutva-za-ukrainu-bogorodyze-spasy-ukrainu-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785794"/>
            <a:ext cx="762000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Documents and Settings\викладач\Рабочий стол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4714884"/>
            <a:ext cx="2916000" cy="195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3643306" y="571480"/>
            <a:ext cx="5286412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звертаюсь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ночами до Бога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молюся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твоє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скоріша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була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перемога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Прошу Господа кожного дня.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благаю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повернувся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родини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своєї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живим!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в бою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спотикнувся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Ангел став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охоронцем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твоїм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викладач\Рабочий стол\Хоптій\ZRMdkoCC8Lw.jpg"/>
          <p:cNvPicPr>
            <a:picLocks noChangeAspect="1" noChangeArrowheads="1"/>
          </p:cNvPicPr>
          <p:nvPr/>
        </p:nvPicPr>
        <p:blipFill>
          <a:blip r:embed="rId4" cstate="print"/>
          <a:srcRect b="6967"/>
          <a:stretch>
            <a:fillRect/>
          </a:stretch>
        </p:blipFill>
        <p:spPr bwMode="auto">
          <a:xfrm>
            <a:off x="214282" y="714356"/>
            <a:ext cx="34560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571472" y="571480"/>
            <a:ext cx="835824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Наші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односельчани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воїни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АТО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C:\Documents and Settings\admin.SERVER.000\Рабочий стол\20151223_101708.jpg"/>
          <p:cNvPicPr/>
          <p:nvPr/>
        </p:nvPicPr>
        <p:blipFill>
          <a:blip r:embed="rId3" cstate="print"/>
          <a:srcRect t="20237"/>
          <a:stretch>
            <a:fillRect/>
          </a:stretch>
        </p:blipFill>
        <p:spPr bwMode="auto">
          <a:xfrm>
            <a:off x="571472" y="1428736"/>
            <a:ext cx="3312000" cy="48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фото в газету\20151113_121630.jpg"/>
          <p:cNvPicPr/>
          <p:nvPr/>
        </p:nvPicPr>
        <p:blipFill>
          <a:blip r:embed="rId4" cstate="print"/>
          <a:srcRect t="35144" r="13346" b="21279"/>
          <a:stretch>
            <a:fillRect/>
          </a:stretch>
        </p:blipFill>
        <p:spPr bwMode="auto">
          <a:xfrm>
            <a:off x="4143372" y="2143116"/>
            <a:ext cx="428628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endParaRPr lang="ru-RU" smtClean="0"/>
          </a:p>
        </p:txBody>
      </p:sp>
      <p:sp>
        <p:nvSpPr>
          <p:cNvPr id="55299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indent="-273050"/>
            <a:endParaRPr lang="ru-RU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188640"/>
            <a:ext cx="8551807" cy="640871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pic>
        <p:nvPicPr>
          <p:cNvPr id="2051" name="Picture 3" descr="C:\Documents and Settings\викладач\Рабочий стол\фото осінь 2017\старти надій\20170921_131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викладач\Рабочий стол\Хоптій\hEeZC7DkYFM.jpg"/>
          <p:cNvPicPr>
            <a:picLocks noChangeAspect="1" noChangeArrowheads="1"/>
          </p:cNvPicPr>
          <p:nvPr/>
        </p:nvPicPr>
        <p:blipFill>
          <a:blip r:embed="rId4"/>
          <a:srcRect l="6734" t="12109" r="15694" b="24654"/>
          <a:stretch>
            <a:fillRect/>
          </a:stretch>
        </p:blipFill>
        <p:spPr bwMode="auto">
          <a:xfrm>
            <a:off x="428596" y="214289"/>
            <a:ext cx="3240000" cy="354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викладач\Рабочий стол\Хоптій\Изображение0003.JPG"/>
          <p:cNvPicPr>
            <a:picLocks noChangeAspect="1" noChangeArrowheads="1"/>
          </p:cNvPicPr>
          <p:nvPr/>
        </p:nvPicPr>
        <p:blipFill>
          <a:blip r:embed="rId5"/>
          <a:srcRect t="10455"/>
          <a:stretch>
            <a:fillRect/>
          </a:stretch>
        </p:blipFill>
        <p:spPr bwMode="auto">
          <a:xfrm>
            <a:off x="5286380" y="285728"/>
            <a:ext cx="3528000" cy="244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нутый угол 3"/>
          <p:cNvSpPr/>
          <p:nvPr/>
        </p:nvSpPr>
        <p:spPr>
          <a:xfrm>
            <a:off x="1857356" y="2357430"/>
            <a:ext cx="6553200" cy="1150938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 smtClean="0">
                <a:solidFill>
                  <a:srgbClr val="FF0000"/>
                </a:solidFill>
                <a:latin typeface="a_BosaNovaCps" pitchFamily="82" charset="-52"/>
              </a:rPr>
              <a:t>Він – українець!</a:t>
            </a:r>
            <a:endParaRPr lang="ru-RU" sz="6000" b="1" dirty="0">
              <a:solidFill>
                <a:srgbClr val="FF0000"/>
              </a:solidFill>
              <a:latin typeface="a_BosaNovaCps" pitchFamily="82" charset="-52"/>
            </a:endParaRPr>
          </a:p>
        </p:txBody>
      </p:sp>
      <p:pic>
        <p:nvPicPr>
          <p:cNvPr id="1027" name="Picture 3" descr="C:\Documents and Settings\викладач\Рабочий стол\Хоптій\Изображение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1" y="3571876"/>
            <a:ext cx="3816000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571472" y="571480"/>
            <a:ext cx="835824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Наші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односельчани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воїни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АТО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 descr="C:\Documents and Settings\admin.SERVER.000\Рабочий стол\фото\фото33\IMG_20151119_115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286148" cy="223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викладач\Рабочий стол\20151229_101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5400000" cy="303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воїни АТО\воїни АТО\Джуман Ігор 2\Джуман Ігор\20160425_101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28586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571472" y="571480"/>
            <a:ext cx="835824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Наші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односельчани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воїни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АТО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викладач\Рабочий стол\вчителі\фото\фото осінь 2017\3445\Lenovo_A1000_IMG_20170301_10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43116"/>
            <a:ext cx="4680000" cy="35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викладач\Рабочий стол\вчителі\фото\фото осінь 2017\3445\Lenovo_A1000_IMG_20170315_103034.jpg"/>
          <p:cNvPicPr>
            <a:picLocks noChangeAspect="1" noChangeArrowheads="1"/>
          </p:cNvPicPr>
          <p:nvPr/>
        </p:nvPicPr>
        <p:blipFill>
          <a:blip r:embed="rId4" cstate="print"/>
          <a:srcRect r="27840"/>
          <a:stretch>
            <a:fillRect/>
          </a:stretch>
        </p:blipFill>
        <p:spPr bwMode="auto">
          <a:xfrm>
            <a:off x="785786" y="1428736"/>
            <a:ext cx="2857520" cy="52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571472" y="571480"/>
            <a:ext cx="835824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Наші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односельчани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воїни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АТО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викладач\Рабочий стол\вчителі\фото\фото осінь 2017\воїн Грабар Микола\1508495201884_fly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643182"/>
            <a:ext cx="2880000" cy="3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Documents and Settings\викладач\Рабочий стол\26056014_158353241557957_6187102434550009987_n.jpg"/>
          <p:cNvPicPr>
            <a:picLocks noChangeAspect="1" noChangeArrowheads="1"/>
          </p:cNvPicPr>
          <p:nvPr/>
        </p:nvPicPr>
        <p:blipFill>
          <a:blip r:embed="rId4"/>
          <a:srcRect l="23629" t="18367" b="22451"/>
          <a:stretch>
            <a:fillRect/>
          </a:stretch>
        </p:blipFill>
        <p:spPr bwMode="auto">
          <a:xfrm>
            <a:off x="3357554" y="2071678"/>
            <a:ext cx="2880000" cy="301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викладач\Рабочий стол\26052016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214422"/>
            <a:ext cx="2520000" cy="266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572008"/>
            <a:ext cx="2143140" cy="194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9" name="Picture 4" descr="C:\Users\Тома\Desktop\Україна\6086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282" y="3286124"/>
            <a:ext cx="2877654" cy="3387374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3000364" y="357166"/>
            <a:ext cx="6143636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Живи, живи, </a:t>
            </a:r>
            <a:b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герой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солдат,</a:t>
            </a:r>
            <a:b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всіх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хто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прийшов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назад</a:t>
            </a:r>
            <a:b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святих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вічних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b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та земля,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прийняла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себе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хлопців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,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тепер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також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свята,</a:t>
            </a:r>
          </a:p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свята  на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століття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віка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endParaRPr lang="uk-UA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ома\Desktop\Україна\560336_ukraina_golub_mir_uzor_2560x1600_(www.GdeFon.ru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Picture 2" descr="C:\Users\Тома\Desktop\Україна\UA-FLAG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0"/>
            <a:ext cx="8286808" cy="22145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3143248"/>
            <a:ext cx="81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8800" b="1" i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Documents and Settings\викладач\Рабочий стол\Копія 21371176_122887415104540_7264366554887907277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285992"/>
            <a:ext cx="2000250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викладач\Рабочий стол\v308OdQVXz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643446"/>
            <a:ext cx="1440000" cy="200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викладач\Рабочий стол\IMG_20160824_1901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142852"/>
            <a:ext cx="2160000" cy="2043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викладач\Рабочий стол\IMG_20151009_13275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4000504"/>
            <a:ext cx="1620000" cy="273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викладач\Рабочий стол\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42" y="142852"/>
            <a:ext cx="2181225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викладач\Рабочий стол\07092015_0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32000" y="1928802"/>
            <a:ext cx="1512000" cy="206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766" y="260648"/>
            <a:ext cx="8474706" cy="6264696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357554" y="4714884"/>
            <a:ext cx="55007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Хоптій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Богдан Дмитрович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народився 23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серпня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1993 року 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с.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Горожанка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Монастириського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latin typeface="Calibri" pitchFamily="34" charset="0"/>
                <a:cs typeface="Times New Roman" pitchFamily="18" charset="0"/>
              </a:rPr>
              <a:t>Тернопільської області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C:\Documents and Settings\викладач\Рабочий стол\Хоптій\v308OdQVX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8781"/>
            <a:ext cx="2880000" cy="479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33637672"/>
      </p:ext>
    </p:extLst>
  </p:cSld>
  <p:clrMapOvr>
    <a:masterClrMapping/>
  </p:clrMapOvr>
  <p:transition spd="slow" advClick="0" advTm="8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N6VThoF_ts.jpg"/>
          <p:cNvPicPr/>
          <p:nvPr/>
        </p:nvPicPr>
        <p:blipFill>
          <a:blip r:embed="rId2"/>
          <a:srcRect l="5109" t="8418" r="15992"/>
          <a:stretch>
            <a:fillRect/>
          </a:stretch>
        </p:blipFill>
        <p:spPr>
          <a:xfrm>
            <a:off x="500034" y="214290"/>
            <a:ext cx="3780000" cy="55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4214810" y="642938"/>
            <a:ext cx="4929191" cy="4143384"/>
          </a:xfrm>
        </p:spPr>
        <p:txBody>
          <a:bodyPr>
            <a:noAutofit/>
          </a:bodyPr>
          <a:lstStyle/>
          <a:p>
            <a:r>
              <a:rPr lang="uk-UA" sz="2800" b="1" i="1" dirty="0" smtClean="0"/>
              <a:t>У 2013 році  Богдан пішов служити у внутрішні війська Збройних сил України  військової частини 3005, що знаходиться у м. Харків. </a:t>
            </a:r>
            <a:br>
              <a:rPr lang="uk-UA" sz="2800" b="1" i="1" dirty="0" smtClean="0"/>
            </a:br>
            <a:r>
              <a:rPr lang="uk-UA" sz="2800" b="1" i="1" dirty="0" smtClean="0"/>
              <a:t>Був у спецпідрозділі «Конвой».</a:t>
            </a:r>
            <a:endParaRPr lang="uk-UA" sz="2800" b="1" i="1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ладач\Рабочий стол\фото осінь 2017\20170921_132441.jpg"/>
          <p:cNvPicPr>
            <a:picLocks noChangeAspect="1" noChangeArrowheads="1"/>
          </p:cNvPicPr>
          <p:nvPr/>
        </p:nvPicPr>
        <p:blipFill>
          <a:blip r:embed="rId2" cstate="print"/>
          <a:srcRect l="11906" r="14010"/>
          <a:stretch>
            <a:fillRect/>
          </a:stretch>
        </p:blipFill>
        <p:spPr bwMode="auto">
          <a:xfrm>
            <a:off x="0" y="3820500"/>
            <a:ext cx="4000528" cy="303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викладач\Рабочий стол\фото осінь 2017\20170921_13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608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Documents and Settings\викладач\Рабочий стол\фото осінь 2017\УПА фото\20171013_142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572008"/>
            <a:ext cx="3636000" cy="204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викладач\Рабочий стол\Хоптій\Изображение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14290"/>
            <a:ext cx="4068000" cy="275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86050" y="2500307"/>
            <a:ext cx="3744000" cy="322920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4038600" cy="5768997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/>
              <a:t>«31.11.2014 нас вивезли на позачергове тренування. Тренери  були із військ НАТО, а саме тренування тривало</a:t>
            </a:r>
            <a:r>
              <a:rPr lang="uk-UA" dirty="0" smtClean="0"/>
              <a:t> </a:t>
            </a:r>
            <a:r>
              <a:rPr lang="uk-UA" b="1" dirty="0" smtClean="0"/>
              <a:t>8 виснажливих годин», – згадує Богдан. </a:t>
            </a:r>
            <a:endParaRPr lang="uk-UA" dirty="0" smtClean="0"/>
          </a:p>
          <a:p>
            <a:r>
              <a:rPr lang="uk-UA" b="1" dirty="0" smtClean="0"/>
              <a:t>Він добре пам’ятає, як 01.09.2014 р. прозвучала команда «Рота, підйом», яка ніби не віщувала біди. Проте, коли їх вишикували командири, назвали імена і прізвища тих, хто мав відправлятись в зону АТО. Богдан потрапив у список.</a:t>
            </a:r>
            <a:endParaRPr lang="ru-RU" dirty="0"/>
          </a:p>
        </p:txBody>
      </p:sp>
      <p:pic>
        <p:nvPicPr>
          <p:cNvPr id="7" name="Місце для вмісту 6" descr="xQnCeBej8Ok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714488"/>
            <a:ext cx="406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4038600" cy="5768997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/>
              <a:t> Рота пішла на ранній обід, а потім всі вишикувались перед кімнатою зброї, де їм видали повну амуніцію (якої раніше не бачили). В той час ті, хто не їхав у зону бойових дій, завантажували у машину бойові запаси, матраци, спальні мішки та інше. Потім відправились до штабу АТО. Звідси бійців направили у місто</a:t>
            </a:r>
            <a:r>
              <a:rPr lang="uk-UA" dirty="0" smtClean="0"/>
              <a:t> </a:t>
            </a:r>
            <a:r>
              <a:rPr lang="uk-UA" b="1" dirty="0" smtClean="0"/>
              <a:t>Лисичанськ  на бойове завдання. </a:t>
            </a:r>
          </a:p>
          <a:p>
            <a:r>
              <a:rPr lang="uk-UA" b="1" dirty="0" smtClean="0"/>
              <a:t>В Лисичанську воїни побачили жахливу картину: розбиті дороги, не працювали світлофори, зовсім не було людей. Побачена картина навіювала страх, але загартовані духом солдати не давали йому проникнути в їхні серця. Першої ночі ніхто не спав, важко було привикнути до вибухів </a:t>
            </a:r>
            <a:r>
              <a:rPr lang="uk-UA" b="1" dirty="0" err="1" smtClean="0"/>
              <a:t>градів</a:t>
            </a:r>
            <a:r>
              <a:rPr lang="uk-UA" b="1" dirty="0" smtClean="0"/>
              <a:t>, що лунали неподалік. 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6" name="Місце для вмісту 5" descr="9ugc7-dgiaU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6000" y="1500174"/>
            <a:ext cx="4608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4516" name="AutoShape 4" descr="Картинки по запросу конституция украины 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0" name="AutoShape 8" descr="Картинки по запросу конституция украины 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2" name="Picture 10" descr="Картинки по запросу конституция украины 2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572560" cy="4086253"/>
          </a:xfrm>
          <a:prstGeom prst="rect">
            <a:avLst/>
          </a:prstGeom>
          <a:noFill/>
        </p:spPr>
      </p:pic>
      <p:pic>
        <p:nvPicPr>
          <p:cNvPr id="9" name="Picture 4" descr="C:\Documents and Settings\викладач\Рабочий стол\imag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357694"/>
            <a:ext cx="2988000" cy="223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викладач\Рабочий стол\Хоптій\u56TNbWgXP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642918"/>
            <a:ext cx="5940000" cy="380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76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857628"/>
            <a:ext cx="2143140" cy="194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9" name="Picture 4" descr="C:\Users\Тома\Desktop\Україна\6086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282" y="2857496"/>
            <a:ext cx="3286148" cy="4000504"/>
          </a:xfrm>
          <a:prstGeom prst="rect">
            <a:avLst/>
          </a:prstGeom>
          <a:noFill/>
        </p:spPr>
      </p:pic>
      <p:pic>
        <p:nvPicPr>
          <p:cNvPr id="2050" name="Picture 2" descr="C:\Documents and Settings\викладач\Рабочий стол\вчителі\Дорощук Г.П\фото Дорощук Г.П\фейсбук фото123\20170406_104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7161"/>
            <a:ext cx="5760000" cy="289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049927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636</Words>
  <Application>Microsoft Office PowerPoint</Application>
  <PresentationFormat>Екран (4:3)</PresentationFormat>
  <Paragraphs>33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У 2013 році  Богдан пішов служити у внутрішні війська Збройних сил України  військової частини 3005, що знаходиться у м. Харків.  Був у спецпідрозділі «Конвой».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Грамота  за сумлінне виконання службових обов’язків, високі показники у службово-бойовій діяльності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shkola</cp:lastModifiedBy>
  <cp:revision>151</cp:revision>
  <dcterms:created xsi:type="dcterms:W3CDTF">2014-07-23T11:59:19Z</dcterms:created>
  <dcterms:modified xsi:type="dcterms:W3CDTF">2018-02-19T12:00:40Z</dcterms:modified>
</cp:coreProperties>
</file>