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3" r:id="rId5"/>
    <p:sldId id="264" r:id="rId6"/>
    <p:sldId id="265" r:id="rId7"/>
    <p:sldId id="261" r:id="rId8"/>
    <p:sldId id="258" r:id="rId9"/>
    <p:sldId id="267" r:id="rId10"/>
    <p:sldId id="269" r:id="rId11"/>
    <p:sldId id="270" r:id="rId12"/>
    <p:sldId id="262" r:id="rId13"/>
    <p:sldId id="268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B28E9-7510-4A0B-B9F5-25D611C3018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205BD-AC74-4AA7-B92C-595ACED805B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1050" dirty="0" smtClean="0"/>
            <a:t>Свято зустрічі птахів</a:t>
          </a:r>
          <a:endParaRPr lang="ru-RU" sz="1050" dirty="0"/>
        </a:p>
      </dgm:t>
    </dgm:pt>
    <dgm:pt modelId="{C97339F7-5A50-4BDB-BB6B-AF6B53DAE38D}" type="parTrans" cxnId="{5A1F24F7-4E0D-4B84-92CB-DBD0C95FC86A}">
      <dgm:prSet/>
      <dgm:spPr/>
      <dgm:t>
        <a:bodyPr/>
        <a:lstStyle/>
        <a:p>
          <a:endParaRPr lang="ru-RU"/>
        </a:p>
      </dgm:t>
    </dgm:pt>
    <dgm:pt modelId="{54AA3F5E-ECA3-4F86-94CF-EE3EED91F969}" type="sibTrans" cxnId="{5A1F24F7-4E0D-4B84-92CB-DBD0C95FC86A}">
      <dgm:prSet/>
      <dgm:spPr/>
      <dgm:t>
        <a:bodyPr/>
        <a:lstStyle/>
        <a:p>
          <a:endParaRPr lang="ru-RU"/>
        </a:p>
      </dgm:t>
    </dgm:pt>
    <dgm:pt modelId="{DCDFFFD0-FF7F-4AC7-A0B8-E18418749DE8}">
      <dgm:prSet phldrT="[Текст]" custT="1"/>
      <dgm:spPr/>
      <dgm:t>
        <a:bodyPr/>
        <a:lstStyle/>
        <a:p>
          <a:r>
            <a:rPr lang="uk-UA" sz="2000" dirty="0" smtClean="0"/>
            <a:t>Робота з обдарованими учнями</a:t>
          </a:r>
          <a:endParaRPr lang="ru-RU" sz="2000" dirty="0"/>
        </a:p>
      </dgm:t>
    </dgm:pt>
    <dgm:pt modelId="{81DD7CAA-E683-4703-B528-245B688545F8}" type="parTrans" cxnId="{D2FF5B02-8C3D-479F-91BA-FFD1635B79CF}">
      <dgm:prSet/>
      <dgm:spPr/>
      <dgm:t>
        <a:bodyPr/>
        <a:lstStyle/>
        <a:p>
          <a:endParaRPr lang="ru-RU"/>
        </a:p>
      </dgm:t>
    </dgm:pt>
    <dgm:pt modelId="{A64932E0-72EF-43A7-B1EF-F5A2327C4995}" type="sibTrans" cxnId="{D2FF5B02-8C3D-479F-91BA-FFD1635B79CF}">
      <dgm:prSet/>
      <dgm:spPr/>
      <dgm:t>
        <a:bodyPr/>
        <a:lstStyle/>
        <a:p>
          <a:endParaRPr lang="ru-RU"/>
        </a:p>
      </dgm:t>
    </dgm:pt>
    <dgm:pt modelId="{5A45E3ED-4CFD-424F-9BAD-2A4BFBB612A3}">
      <dgm:prSet phldrT="[Текст]" custT="1"/>
      <dgm:spPr/>
      <dgm:t>
        <a:bodyPr/>
        <a:lstStyle/>
        <a:p>
          <a:r>
            <a:rPr lang="uk-UA" sz="2000" dirty="0" smtClean="0"/>
            <a:t>Проведення загальношкільних свят і конкурсів</a:t>
          </a:r>
          <a:endParaRPr lang="ru-RU" sz="2000" dirty="0"/>
        </a:p>
      </dgm:t>
    </dgm:pt>
    <dgm:pt modelId="{1BCFC9EB-B9B7-4318-825E-1E5823971E2C}" type="parTrans" cxnId="{46EB6B4E-67C9-4241-BC47-865B68FE6FE9}">
      <dgm:prSet/>
      <dgm:spPr/>
      <dgm:t>
        <a:bodyPr/>
        <a:lstStyle/>
        <a:p>
          <a:endParaRPr lang="ru-RU"/>
        </a:p>
      </dgm:t>
    </dgm:pt>
    <dgm:pt modelId="{6DA0F7EC-486A-4EEB-A481-57774FD13F07}" type="sibTrans" cxnId="{46EB6B4E-67C9-4241-BC47-865B68FE6FE9}">
      <dgm:prSet/>
      <dgm:spPr/>
      <dgm:t>
        <a:bodyPr/>
        <a:lstStyle/>
        <a:p>
          <a:endParaRPr lang="ru-RU"/>
        </a:p>
      </dgm:t>
    </dgm:pt>
    <dgm:pt modelId="{DF90A2B4-3817-4DCE-9514-D8DBEC99321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1050" dirty="0" smtClean="0"/>
            <a:t>Тиждень хімії та біології</a:t>
          </a:r>
          <a:endParaRPr lang="ru-RU" sz="1050" dirty="0"/>
        </a:p>
      </dgm:t>
    </dgm:pt>
    <dgm:pt modelId="{CBBFD3C6-3666-4D34-80A5-184092706280}" type="parTrans" cxnId="{7BD4CC5C-BF39-4184-B092-A3A205C64688}">
      <dgm:prSet/>
      <dgm:spPr/>
      <dgm:t>
        <a:bodyPr/>
        <a:lstStyle/>
        <a:p>
          <a:endParaRPr lang="ru-RU"/>
        </a:p>
      </dgm:t>
    </dgm:pt>
    <dgm:pt modelId="{C806EDB0-C4BE-4B49-BD81-3730C1787BF9}" type="sibTrans" cxnId="{7BD4CC5C-BF39-4184-B092-A3A205C64688}">
      <dgm:prSet/>
      <dgm:spPr/>
      <dgm:t>
        <a:bodyPr/>
        <a:lstStyle/>
        <a:p>
          <a:endParaRPr lang="ru-RU"/>
        </a:p>
      </dgm:t>
    </dgm:pt>
    <dgm:pt modelId="{B73678C4-D41D-4A98-9FD7-5018F00430A6}">
      <dgm:prSet phldrT="[Текст]" custT="1"/>
      <dgm:spPr/>
      <dgm:t>
        <a:bodyPr/>
        <a:lstStyle/>
        <a:p>
          <a:r>
            <a:rPr lang="uk-UA" sz="2000" dirty="0" smtClean="0"/>
            <a:t>Проведення тематичних вечорів</a:t>
          </a:r>
          <a:endParaRPr lang="ru-RU" sz="2000" dirty="0"/>
        </a:p>
      </dgm:t>
    </dgm:pt>
    <dgm:pt modelId="{AC208619-4B8A-414F-B28B-3E6CC0145C47}" type="parTrans" cxnId="{4592ABE1-02F9-4AEC-AAD7-A861FED19B10}">
      <dgm:prSet/>
      <dgm:spPr/>
      <dgm:t>
        <a:bodyPr/>
        <a:lstStyle/>
        <a:p>
          <a:endParaRPr lang="ru-RU"/>
        </a:p>
      </dgm:t>
    </dgm:pt>
    <dgm:pt modelId="{E9EEC4DF-7F13-4D9C-BDFB-0F7DFA427EC3}" type="sibTrans" cxnId="{4592ABE1-02F9-4AEC-AAD7-A861FED19B10}">
      <dgm:prSet/>
      <dgm:spPr/>
      <dgm:t>
        <a:bodyPr/>
        <a:lstStyle/>
        <a:p>
          <a:endParaRPr lang="ru-RU"/>
        </a:p>
      </dgm:t>
    </dgm:pt>
    <dgm:pt modelId="{7BF67AC6-EBBD-4A72-9755-0DEF3FD3DAE5}">
      <dgm:prSet phldrT="[Текст]" custT="1"/>
      <dgm:spPr/>
      <dgm:t>
        <a:bodyPr/>
        <a:lstStyle/>
        <a:p>
          <a:r>
            <a:rPr lang="uk-UA" sz="2000" dirty="0" smtClean="0"/>
            <a:t>Організація і проведення предметних тижнів </a:t>
          </a:r>
          <a:endParaRPr lang="ru-RU" sz="2000" dirty="0"/>
        </a:p>
      </dgm:t>
    </dgm:pt>
    <dgm:pt modelId="{8D23079E-2098-400D-9B00-0D2F676B725A}" type="parTrans" cxnId="{4E176F75-686A-4C08-825C-3E2B3E31338C}">
      <dgm:prSet/>
      <dgm:spPr/>
      <dgm:t>
        <a:bodyPr/>
        <a:lstStyle/>
        <a:p>
          <a:endParaRPr lang="ru-RU"/>
        </a:p>
      </dgm:t>
    </dgm:pt>
    <dgm:pt modelId="{C7504439-8B15-4982-AE1A-6BD0CD81D017}" type="sibTrans" cxnId="{4E176F75-686A-4C08-825C-3E2B3E31338C}">
      <dgm:prSet/>
      <dgm:spPr/>
      <dgm:t>
        <a:bodyPr/>
        <a:lstStyle/>
        <a:p>
          <a:endParaRPr lang="ru-RU"/>
        </a:p>
      </dgm:t>
    </dgm:pt>
    <dgm:pt modelId="{FFA0B6DD-6A58-4DBE-B911-420F4AFA5B24}" type="pres">
      <dgm:prSet presAssocID="{0C1B28E9-7510-4A0B-B9F5-25D611C301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EAB6E90-8611-4B24-9744-D10BCC0B374C}" type="pres">
      <dgm:prSet presAssocID="{5FC205BD-AC74-4AA7-B92C-595ACED805B6}" presName="linNode" presStyleCnt="0"/>
      <dgm:spPr/>
    </dgm:pt>
    <dgm:pt modelId="{E20A0C4A-6F56-409E-9D84-325D1748A69E}" type="pres">
      <dgm:prSet presAssocID="{5FC205BD-AC74-4AA7-B92C-595ACED805B6}" presName="parentShp" presStyleLbl="node1" presStyleIdx="0" presStyleCnt="2" custScaleY="976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11F6DE-9329-40A1-B4A0-EBF20F7F6534}" type="pres">
      <dgm:prSet presAssocID="{5FC205BD-AC74-4AA7-B92C-595ACED805B6}" presName="childShp" presStyleLbl="bgAccFollowNode1" presStyleIdx="0" presStyleCnt="2" custLinFactNeighborX="1358" custLinFactNeighborY="11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9C3CE-AEB9-4F65-8CDA-618011DA40CC}" type="pres">
      <dgm:prSet presAssocID="{54AA3F5E-ECA3-4F86-94CF-EE3EED91F969}" presName="spacing" presStyleCnt="0"/>
      <dgm:spPr/>
    </dgm:pt>
    <dgm:pt modelId="{DC2D5D38-720A-4247-96B5-AE05AFFBD76C}" type="pres">
      <dgm:prSet presAssocID="{DF90A2B4-3817-4DCE-9514-D8DBEC99321E}" presName="linNode" presStyleCnt="0"/>
      <dgm:spPr/>
    </dgm:pt>
    <dgm:pt modelId="{215B5C32-CC31-41B0-A99B-B2D4C868CB6D}" type="pres">
      <dgm:prSet presAssocID="{DF90A2B4-3817-4DCE-9514-D8DBEC9932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E85D8-316D-4A94-8A00-8000A1C0CA3E}" type="pres">
      <dgm:prSet presAssocID="{DF90A2B4-3817-4DCE-9514-D8DBEC9932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6AA07-97DF-418A-BF62-3776140C35FD}" type="presOf" srcId="{5A45E3ED-4CFD-424F-9BAD-2A4BFBB612A3}" destId="{A311F6DE-9329-40A1-B4A0-EBF20F7F6534}" srcOrd="0" destOrd="1" presId="urn:microsoft.com/office/officeart/2005/8/layout/vList6"/>
    <dgm:cxn modelId="{4E176F75-686A-4C08-825C-3E2B3E31338C}" srcId="{DF90A2B4-3817-4DCE-9514-D8DBEC99321E}" destId="{7BF67AC6-EBBD-4A72-9755-0DEF3FD3DAE5}" srcOrd="1" destOrd="0" parTransId="{8D23079E-2098-400D-9B00-0D2F676B725A}" sibTransId="{C7504439-8B15-4982-AE1A-6BD0CD81D017}"/>
    <dgm:cxn modelId="{484E44D6-CA49-44A0-9945-6AC9CD2263E0}" type="presOf" srcId="{DF90A2B4-3817-4DCE-9514-D8DBEC99321E}" destId="{215B5C32-CC31-41B0-A99B-B2D4C868CB6D}" srcOrd="0" destOrd="0" presId="urn:microsoft.com/office/officeart/2005/8/layout/vList6"/>
    <dgm:cxn modelId="{4592ABE1-02F9-4AEC-AAD7-A861FED19B10}" srcId="{DF90A2B4-3817-4DCE-9514-D8DBEC99321E}" destId="{B73678C4-D41D-4A98-9FD7-5018F00430A6}" srcOrd="0" destOrd="0" parTransId="{AC208619-4B8A-414F-B28B-3E6CC0145C47}" sibTransId="{E9EEC4DF-7F13-4D9C-BDFB-0F7DFA427EC3}"/>
    <dgm:cxn modelId="{5A1F24F7-4E0D-4B84-92CB-DBD0C95FC86A}" srcId="{0C1B28E9-7510-4A0B-B9F5-25D611C3018D}" destId="{5FC205BD-AC74-4AA7-B92C-595ACED805B6}" srcOrd="0" destOrd="0" parTransId="{C97339F7-5A50-4BDB-BB6B-AF6B53DAE38D}" sibTransId="{54AA3F5E-ECA3-4F86-94CF-EE3EED91F969}"/>
    <dgm:cxn modelId="{66629766-39CA-4AD2-8F1F-1511ED8C2257}" type="presOf" srcId="{B73678C4-D41D-4A98-9FD7-5018F00430A6}" destId="{908E85D8-316D-4A94-8A00-8000A1C0CA3E}" srcOrd="0" destOrd="0" presId="urn:microsoft.com/office/officeart/2005/8/layout/vList6"/>
    <dgm:cxn modelId="{D2FF5B02-8C3D-479F-91BA-FFD1635B79CF}" srcId="{5FC205BD-AC74-4AA7-B92C-595ACED805B6}" destId="{DCDFFFD0-FF7F-4AC7-A0B8-E18418749DE8}" srcOrd="0" destOrd="0" parTransId="{81DD7CAA-E683-4703-B528-245B688545F8}" sibTransId="{A64932E0-72EF-43A7-B1EF-F5A2327C4995}"/>
    <dgm:cxn modelId="{CB8291EE-F0A6-40E4-A91E-57EAB8B635FC}" type="presOf" srcId="{7BF67AC6-EBBD-4A72-9755-0DEF3FD3DAE5}" destId="{908E85D8-316D-4A94-8A00-8000A1C0CA3E}" srcOrd="0" destOrd="1" presId="urn:microsoft.com/office/officeart/2005/8/layout/vList6"/>
    <dgm:cxn modelId="{46EB6B4E-67C9-4241-BC47-865B68FE6FE9}" srcId="{5FC205BD-AC74-4AA7-B92C-595ACED805B6}" destId="{5A45E3ED-4CFD-424F-9BAD-2A4BFBB612A3}" srcOrd="1" destOrd="0" parTransId="{1BCFC9EB-B9B7-4318-825E-1E5823971E2C}" sibTransId="{6DA0F7EC-486A-4EEB-A481-57774FD13F07}"/>
    <dgm:cxn modelId="{203EE97A-E4F1-415F-A577-89E5D50362FF}" type="presOf" srcId="{DCDFFFD0-FF7F-4AC7-A0B8-E18418749DE8}" destId="{A311F6DE-9329-40A1-B4A0-EBF20F7F6534}" srcOrd="0" destOrd="0" presId="urn:microsoft.com/office/officeart/2005/8/layout/vList6"/>
    <dgm:cxn modelId="{5BAE51BD-9924-44BA-851A-F88AE2423704}" type="presOf" srcId="{0C1B28E9-7510-4A0B-B9F5-25D611C3018D}" destId="{FFA0B6DD-6A58-4DBE-B911-420F4AFA5B24}" srcOrd="0" destOrd="0" presId="urn:microsoft.com/office/officeart/2005/8/layout/vList6"/>
    <dgm:cxn modelId="{B32517D1-6F07-40F1-8D60-B362EBBC06B1}" type="presOf" srcId="{5FC205BD-AC74-4AA7-B92C-595ACED805B6}" destId="{E20A0C4A-6F56-409E-9D84-325D1748A69E}" srcOrd="0" destOrd="0" presId="urn:microsoft.com/office/officeart/2005/8/layout/vList6"/>
    <dgm:cxn modelId="{7BD4CC5C-BF39-4184-B092-A3A205C64688}" srcId="{0C1B28E9-7510-4A0B-B9F5-25D611C3018D}" destId="{DF90A2B4-3817-4DCE-9514-D8DBEC99321E}" srcOrd="1" destOrd="0" parTransId="{CBBFD3C6-3666-4D34-80A5-184092706280}" sibTransId="{C806EDB0-C4BE-4B49-BD81-3730C1787BF9}"/>
    <dgm:cxn modelId="{63BCAFFB-F381-424C-9DB4-081C18EF373E}" type="presParOf" srcId="{FFA0B6DD-6A58-4DBE-B911-420F4AFA5B24}" destId="{9EAB6E90-8611-4B24-9744-D10BCC0B374C}" srcOrd="0" destOrd="0" presId="urn:microsoft.com/office/officeart/2005/8/layout/vList6"/>
    <dgm:cxn modelId="{CADD9314-6AAB-4E1B-9D9D-2C7413304A04}" type="presParOf" srcId="{9EAB6E90-8611-4B24-9744-D10BCC0B374C}" destId="{E20A0C4A-6F56-409E-9D84-325D1748A69E}" srcOrd="0" destOrd="0" presId="urn:microsoft.com/office/officeart/2005/8/layout/vList6"/>
    <dgm:cxn modelId="{D7D19785-1AD5-4950-BA58-06DA1DF47987}" type="presParOf" srcId="{9EAB6E90-8611-4B24-9744-D10BCC0B374C}" destId="{A311F6DE-9329-40A1-B4A0-EBF20F7F6534}" srcOrd="1" destOrd="0" presId="urn:microsoft.com/office/officeart/2005/8/layout/vList6"/>
    <dgm:cxn modelId="{C6588E90-3A85-4BED-AEAC-B0F5D674E35A}" type="presParOf" srcId="{FFA0B6DD-6A58-4DBE-B911-420F4AFA5B24}" destId="{CEC9C3CE-AEB9-4F65-8CDA-618011DA40CC}" srcOrd="1" destOrd="0" presId="urn:microsoft.com/office/officeart/2005/8/layout/vList6"/>
    <dgm:cxn modelId="{C74095A2-C103-47A0-A3B7-D500D4F19CA5}" type="presParOf" srcId="{FFA0B6DD-6A58-4DBE-B911-420F4AFA5B24}" destId="{DC2D5D38-720A-4247-96B5-AE05AFFBD76C}" srcOrd="2" destOrd="0" presId="urn:microsoft.com/office/officeart/2005/8/layout/vList6"/>
    <dgm:cxn modelId="{EF458E8D-3AA9-4675-A79B-349720502877}" type="presParOf" srcId="{DC2D5D38-720A-4247-96B5-AE05AFFBD76C}" destId="{215B5C32-CC31-41B0-A99B-B2D4C868CB6D}" srcOrd="0" destOrd="0" presId="urn:microsoft.com/office/officeart/2005/8/layout/vList6"/>
    <dgm:cxn modelId="{70A408AF-BD54-4AC8-A512-1CEE20513526}" type="presParOf" srcId="{DC2D5D38-720A-4247-96B5-AE05AFFBD76C}" destId="{908E85D8-316D-4A94-8A00-8000A1C0CA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1F6DE-9329-40A1-B4A0-EBF20F7F6534}">
      <dsp:nvSpPr>
        <dsp:cNvPr id="0" name=""/>
        <dsp:cNvSpPr/>
      </dsp:nvSpPr>
      <dsp:spPr>
        <a:xfrm>
          <a:off x="2769234" y="28611"/>
          <a:ext cx="4153852" cy="24131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Робота з обдарованими учнями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Проведення загальношкільних свят і конкурсів</a:t>
          </a:r>
          <a:endParaRPr lang="ru-RU" sz="2000" kern="1200" dirty="0"/>
        </a:p>
      </dsp:txBody>
      <dsp:txXfrm>
        <a:off x="2769234" y="28611"/>
        <a:ext cx="4153852" cy="2413166"/>
      </dsp:txXfrm>
    </dsp:sp>
    <dsp:sp modelId="{E20A0C4A-6F56-409E-9D84-325D1748A69E}">
      <dsp:nvSpPr>
        <dsp:cNvPr id="0" name=""/>
        <dsp:cNvSpPr/>
      </dsp:nvSpPr>
      <dsp:spPr>
        <a:xfrm>
          <a:off x="0" y="28587"/>
          <a:ext cx="2769234" cy="235722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/>
            <a:t>Свято зустрічі птахів</a:t>
          </a:r>
          <a:endParaRPr lang="ru-RU" sz="1050" kern="1200" dirty="0"/>
        </a:p>
      </dsp:txBody>
      <dsp:txXfrm>
        <a:off x="0" y="28587"/>
        <a:ext cx="2769234" cy="2357229"/>
      </dsp:txXfrm>
    </dsp:sp>
    <dsp:sp modelId="{908E85D8-316D-4A94-8A00-8000A1C0CA3E}">
      <dsp:nvSpPr>
        <dsp:cNvPr id="0" name=""/>
        <dsp:cNvSpPr/>
      </dsp:nvSpPr>
      <dsp:spPr>
        <a:xfrm>
          <a:off x="2769234" y="2655102"/>
          <a:ext cx="4153852" cy="24131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Проведення тематичних вечорів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Організація і проведення предметних тижнів </a:t>
          </a:r>
          <a:endParaRPr lang="ru-RU" sz="2000" kern="1200" dirty="0"/>
        </a:p>
      </dsp:txBody>
      <dsp:txXfrm>
        <a:off x="2769234" y="2655102"/>
        <a:ext cx="4153852" cy="2413166"/>
      </dsp:txXfrm>
    </dsp:sp>
    <dsp:sp modelId="{215B5C32-CC31-41B0-A99B-B2D4C868CB6D}">
      <dsp:nvSpPr>
        <dsp:cNvPr id="0" name=""/>
        <dsp:cNvSpPr/>
      </dsp:nvSpPr>
      <dsp:spPr>
        <a:xfrm>
          <a:off x="0" y="2655102"/>
          <a:ext cx="2769234" cy="24131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/>
            <a:t>Тиждень хімії та біології</a:t>
          </a:r>
          <a:endParaRPr lang="ru-RU" sz="1050" kern="1200" dirty="0"/>
        </a:p>
      </dsp:txBody>
      <dsp:txXfrm>
        <a:off x="0" y="2655102"/>
        <a:ext cx="2769234" cy="241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1C8B-33D1-4DEC-A5AB-08838D061B0F}" type="datetimeFigureOut">
              <a:rPr lang="uk-UA" smtClean="0"/>
              <a:pPr/>
              <a:t>11.01.2018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D693-2B53-40C6-98CC-988B3CC7A0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95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D693-2B53-40C6-98CC-988B3CC7A005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694948-C48B-4E00-B9C0-02E877F10BB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10C65B-CFDD-4DCA-891D-2F25B27A5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836712"/>
            <a:ext cx="4392488" cy="1470025"/>
          </a:xfrm>
        </p:spPr>
        <p:txBody>
          <a:bodyPr/>
          <a:lstStyle/>
          <a:p>
            <a:r>
              <a:rPr lang="uk-UA" b="1" i="1" dirty="0" smtClean="0"/>
              <a:t>Горбаль Богдана Богданівна</a:t>
            </a: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5896" y="3573016"/>
            <a:ext cx="5040560" cy="252028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Учитель хімії та біології </a:t>
            </a:r>
            <a:r>
              <a:rPr lang="uk-UA" b="1" dirty="0" err="1" smtClean="0">
                <a:solidFill>
                  <a:schemeClr val="tx1"/>
                </a:solidFill>
              </a:rPr>
              <a:t>Горожанської</a:t>
            </a:r>
            <a:r>
              <a:rPr lang="uk-UA" b="1" dirty="0" smtClean="0">
                <a:solidFill>
                  <a:schemeClr val="tx1"/>
                </a:solidFill>
              </a:rPr>
              <a:t> загальноосвітньої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школи І-ІІІ ступенів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F:\мої фото\image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96000" cy="299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056784" cy="1143000"/>
          </a:xfrm>
        </p:spPr>
        <p:txBody>
          <a:bodyPr/>
          <a:lstStyle/>
          <a:p>
            <a:r>
              <a:rPr lang="uk-UA" sz="4000" b="1" dirty="0" smtClean="0"/>
              <a:t>Інтерактивні технології навчання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1" cy="5068888"/>
          </a:xfrm>
        </p:spPr>
        <p:txBody>
          <a:bodyPr/>
          <a:lstStyle/>
          <a:p>
            <a:r>
              <a:rPr lang="uk-UA" b="1" i="1" dirty="0" smtClean="0"/>
              <a:t>Ситуативного моделювання:</a:t>
            </a:r>
          </a:p>
          <a:p>
            <a:pPr>
              <a:buFontTx/>
              <a:buChar char="-"/>
            </a:pPr>
            <a:r>
              <a:rPr lang="uk-UA" sz="2800" dirty="0" smtClean="0"/>
              <a:t>Обговорення;</a:t>
            </a:r>
          </a:p>
          <a:p>
            <a:pPr>
              <a:buFontTx/>
              <a:buChar char="-"/>
            </a:pPr>
            <a:r>
              <a:rPr lang="uk-UA" sz="2800" dirty="0" smtClean="0"/>
              <a:t>Мікрофон;</a:t>
            </a:r>
          </a:p>
          <a:p>
            <a:pPr>
              <a:buFontTx/>
              <a:buChar char="-"/>
            </a:pPr>
            <a:r>
              <a:rPr lang="uk-UA" sz="2800" dirty="0" smtClean="0"/>
              <a:t>Незакінчене речення;</a:t>
            </a:r>
          </a:p>
          <a:p>
            <a:pPr>
              <a:buFontTx/>
              <a:buChar char="-"/>
            </a:pPr>
            <a:r>
              <a:rPr lang="uk-UA" sz="2800" dirty="0" smtClean="0"/>
              <a:t>Мозковий штурм;</a:t>
            </a:r>
          </a:p>
          <a:p>
            <a:pPr>
              <a:buFontTx/>
              <a:buChar char="-"/>
            </a:pPr>
            <a:r>
              <a:rPr lang="uk-UA" sz="2800" dirty="0" smtClean="0"/>
              <a:t>Ажурна пилка;</a:t>
            </a:r>
          </a:p>
          <a:p>
            <a:pPr>
              <a:buFontTx/>
              <a:buChar char="-"/>
            </a:pPr>
            <a:r>
              <a:rPr lang="uk-UA" sz="2800" dirty="0" smtClean="0"/>
              <a:t>Дерево рішень;</a:t>
            </a:r>
          </a:p>
          <a:p>
            <a:pPr>
              <a:buFontTx/>
              <a:buChar char="-"/>
            </a:pPr>
            <a:r>
              <a:rPr lang="uk-UA" sz="2800" dirty="0" smtClean="0"/>
              <a:t>Навчаючи – учусь.</a:t>
            </a:r>
            <a:endParaRPr lang="ru-RU" sz="2800" dirty="0"/>
          </a:p>
        </p:txBody>
      </p:sp>
      <p:pic>
        <p:nvPicPr>
          <p:cNvPr id="6" name="Picture 3" descr="D:\Документи\вчителі\Дорощук Г.П\фото9\фото на сайт8\20160321_154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05"/>
          <a:stretch/>
        </p:blipFill>
        <p:spPr bwMode="auto">
          <a:xfrm>
            <a:off x="4067944" y="2348880"/>
            <a:ext cx="3240000" cy="34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44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056784" cy="1143000"/>
          </a:xfrm>
        </p:spPr>
        <p:txBody>
          <a:bodyPr/>
          <a:lstStyle/>
          <a:p>
            <a:r>
              <a:rPr lang="uk-UA" sz="4000" b="1" dirty="0" smtClean="0"/>
              <a:t>Інтерактивні технології навчання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1" cy="5068888"/>
          </a:xfrm>
        </p:spPr>
        <p:txBody>
          <a:bodyPr/>
          <a:lstStyle/>
          <a:p>
            <a:r>
              <a:rPr lang="uk-UA" b="1" i="1" dirty="0" smtClean="0"/>
              <a:t>Опрацювання дискусійних питань:</a:t>
            </a:r>
          </a:p>
          <a:p>
            <a:pPr marL="0" indent="0">
              <a:buNone/>
            </a:pPr>
            <a:endParaRPr lang="uk-UA" b="1" i="1" dirty="0" smtClean="0"/>
          </a:p>
          <a:p>
            <a:pPr>
              <a:buFontTx/>
              <a:buChar char="-"/>
            </a:pPr>
            <a:r>
              <a:rPr lang="uk-UA" sz="2800" dirty="0" smtClean="0"/>
              <a:t>ПРЕС;</a:t>
            </a:r>
          </a:p>
          <a:p>
            <a:pPr>
              <a:buFontTx/>
              <a:buChar char="-"/>
            </a:pPr>
            <a:r>
              <a:rPr lang="uk-UA" sz="2800" dirty="0" smtClean="0"/>
              <a:t>Зміни позицію;</a:t>
            </a:r>
          </a:p>
          <a:p>
            <a:pPr>
              <a:buFontTx/>
              <a:buChar char="-"/>
            </a:pPr>
            <a:r>
              <a:rPr lang="uk-UA" sz="2800" dirty="0" smtClean="0"/>
              <a:t>Неперервна шкала </a:t>
            </a:r>
          </a:p>
          <a:p>
            <a:pPr marL="0" indent="0">
              <a:buNone/>
            </a:pPr>
            <a:r>
              <a:rPr lang="uk-UA" sz="2800" dirty="0" smtClean="0"/>
              <a:t>    думок;</a:t>
            </a:r>
          </a:p>
          <a:p>
            <a:pPr>
              <a:buFontTx/>
              <a:buChar char="-"/>
            </a:pPr>
            <a:r>
              <a:rPr lang="uk-UA" sz="2800" dirty="0" smtClean="0"/>
              <a:t>Дебати.</a:t>
            </a:r>
          </a:p>
        </p:txBody>
      </p:sp>
      <p:pic>
        <p:nvPicPr>
          <p:cNvPr id="6146" name="Picture 2" descr="D:\Документи\вчителі\Дорощук Г.П\фото9\фото на сайт8\20160321_145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и\вчителі\Дорощук Г.П\фото9\Телефон квітень 2016\SDC17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3" y="4396487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0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851650" cy="72072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Використання інтерактивних технологій в позаурочний час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1241489"/>
              </p:ext>
            </p:extLst>
          </p:nvPr>
        </p:nvGraphicFramePr>
        <p:xfrm>
          <a:off x="1763713" y="1600200"/>
          <a:ext cx="6923087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581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1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6696744" cy="1470025"/>
          </a:xfrm>
        </p:spPr>
        <p:txBody>
          <a:bodyPr/>
          <a:lstStyle/>
          <a:p>
            <a:r>
              <a:rPr lang="uk-UA" sz="3200" b="1" dirty="0" smtClean="0"/>
              <a:t>Ефективність інтерактивних технологій залежить від уміння вчителя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2276872"/>
            <a:ext cx="6552728" cy="1152128"/>
          </a:xfrm>
        </p:spPr>
        <p:txBody>
          <a:bodyPr/>
          <a:lstStyle/>
          <a:p>
            <a:pPr algn="l"/>
            <a:r>
              <a:rPr lang="uk-UA" sz="2400" b="1" i="1" dirty="0" smtClean="0"/>
              <a:t>- </a:t>
            </a:r>
            <a:r>
              <a:rPr lang="uk-UA" sz="2000" b="1" i="1" dirty="0" smtClean="0">
                <a:solidFill>
                  <a:schemeClr val="tx1"/>
                </a:solidFill>
              </a:rPr>
              <a:t>Давати завдання учням для попередньої підготовки (прочитати, обміркувати, виконати самостійні підготовчі завдання);</a:t>
            </a:r>
          </a:p>
          <a:p>
            <a:pPr marL="171450" indent="-171450" algn="l"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</a:rPr>
              <a:t>Підбирати для уроку такі інтерактивні вправи, які дали б учням «ключ» до засвоєння теми;</a:t>
            </a:r>
          </a:p>
          <a:p>
            <a:pPr marL="171450" indent="-171450" algn="l"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</a:rPr>
              <a:t>На одному занятті використовувати одну – дві інтерактивні вправи, а не їх «калейдоскоп»;</a:t>
            </a:r>
          </a:p>
          <a:p>
            <a:pPr marL="171450" indent="-171450" algn="l"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</a:rPr>
              <a:t>Здійснювати обговорення за підсумками інтерактивної вправи, акцентуючи увагу й на іншому матеріалі теми;</a:t>
            </a:r>
          </a:p>
          <a:p>
            <a:pPr marL="171450" indent="-171450" algn="l"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</a:rPr>
              <a:t>Проводити швидкі опитування, самостійні роботи.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9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ru-RU" b="1" dirty="0" err="1" smtClean="0"/>
              <a:t>інтерактивних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rgbClr val="00B0F0"/>
                </a:solidFill>
              </a:rPr>
              <a:t>Зазпечують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глибину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вивчення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змісту</a:t>
            </a:r>
            <a:r>
              <a:rPr lang="ru-RU" sz="2000" dirty="0" smtClean="0">
                <a:solidFill>
                  <a:srgbClr val="00B0F0"/>
                </a:solidFill>
              </a:rPr>
              <a:t>; </a:t>
            </a:r>
            <a:r>
              <a:rPr lang="ru-RU" sz="2000" dirty="0" err="1" smtClean="0">
                <a:solidFill>
                  <a:srgbClr val="00B0F0"/>
                </a:solidFill>
              </a:rPr>
              <a:t>бо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учні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освоюють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усі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рівні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пізнання</a:t>
            </a:r>
            <a:r>
              <a:rPr lang="ru-RU" sz="2000" dirty="0" smtClean="0">
                <a:solidFill>
                  <a:srgbClr val="00B0F0"/>
                </a:solidFill>
              </a:rPr>
              <a:t>( </a:t>
            </a:r>
            <a:r>
              <a:rPr lang="ru-RU" sz="2000" dirty="0" err="1" smtClean="0">
                <a:solidFill>
                  <a:srgbClr val="00B0F0"/>
                </a:solidFill>
              </a:rPr>
              <a:t>знання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розуміння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застосування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аналіз</a:t>
            </a:r>
            <a:r>
              <a:rPr lang="ru-RU" sz="2000" dirty="0" smtClean="0">
                <a:solidFill>
                  <a:srgbClr val="00B0F0"/>
                </a:solidFill>
              </a:rPr>
              <a:t>, синтез, </a:t>
            </a:r>
            <a:r>
              <a:rPr lang="ru-RU" sz="2000" dirty="0" err="1" smtClean="0">
                <a:solidFill>
                  <a:srgbClr val="00B0F0"/>
                </a:solidFill>
              </a:rPr>
              <a:t>оцінка</a:t>
            </a:r>
            <a:r>
              <a:rPr lang="ru-RU" sz="2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ru-RU" sz="2000" dirty="0" err="1" smtClean="0">
                <a:solidFill>
                  <a:srgbClr val="00B0F0"/>
                </a:solidFill>
              </a:rPr>
              <a:t>Змінюється</a:t>
            </a:r>
            <a:r>
              <a:rPr lang="ru-RU" sz="2000" dirty="0" smtClean="0">
                <a:solidFill>
                  <a:srgbClr val="00B0F0"/>
                </a:solidFill>
              </a:rPr>
              <a:t> роль </a:t>
            </a:r>
            <a:r>
              <a:rPr lang="ru-RU" sz="2000" dirty="0" err="1" smtClean="0">
                <a:solidFill>
                  <a:srgbClr val="00B0F0"/>
                </a:solidFill>
              </a:rPr>
              <a:t>учнів</a:t>
            </a:r>
            <a:r>
              <a:rPr lang="ru-RU" sz="2000" dirty="0" smtClean="0">
                <a:solidFill>
                  <a:srgbClr val="00B0F0"/>
                </a:solidFill>
              </a:rPr>
              <a:t>: вони </a:t>
            </a:r>
            <a:r>
              <a:rPr lang="ru-RU" sz="2000" dirty="0" err="1" smtClean="0">
                <a:solidFill>
                  <a:srgbClr val="00B0F0"/>
                </a:solidFill>
              </a:rPr>
              <a:t>приймають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важливі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рішення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щодо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процесу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навчання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розвивають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комунікабельні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вміння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навички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організаційні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здібності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err="1" smtClean="0">
                <a:solidFill>
                  <a:srgbClr val="00B0F0"/>
                </a:solidFill>
              </a:rPr>
              <a:t>Основним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джерелом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мотивації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навчання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стає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інтерес</a:t>
            </a:r>
            <a:r>
              <a:rPr lang="ru-RU" sz="2000" dirty="0" smtClean="0">
                <a:solidFill>
                  <a:srgbClr val="00B0F0"/>
                </a:solidFill>
              </a:rPr>
              <a:t> самого </a:t>
            </a:r>
            <a:r>
              <a:rPr lang="ru-RU" sz="2000" dirty="0" err="1" smtClean="0">
                <a:solidFill>
                  <a:srgbClr val="00B0F0"/>
                </a:solidFill>
              </a:rPr>
              <a:t>учня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err="1" smtClean="0">
                <a:solidFill>
                  <a:srgbClr val="00B0F0"/>
                </a:solidFill>
              </a:rPr>
              <a:t>Значно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підвищується</a:t>
            </a:r>
            <a:r>
              <a:rPr lang="ru-RU" sz="2000" dirty="0" smtClean="0">
                <a:solidFill>
                  <a:srgbClr val="00B0F0"/>
                </a:solidFill>
              </a:rPr>
              <a:t> роль </a:t>
            </a:r>
            <a:r>
              <a:rPr lang="ru-RU" sz="2000" dirty="0" err="1" smtClean="0">
                <a:solidFill>
                  <a:srgbClr val="00B0F0"/>
                </a:solidFill>
              </a:rPr>
              <a:t>особистості</a:t>
            </a:r>
            <a:r>
              <a:rPr lang="ru-RU" sz="2000" dirty="0" smtClean="0">
                <a:solidFill>
                  <a:srgbClr val="00B0F0"/>
                </a:solidFill>
              </a:rPr>
              <a:t> педагога: </a:t>
            </a:r>
            <a:r>
              <a:rPr lang="ru-RU" sz="2000" dirty="0" err="1" smtClean="0">
                <a:solidFill>
                  <a:srgbClr val="00B0F0"/>
                </a:solidFill>
              </a:rPr>
              <a:t>він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розкривається</a:t>
            </a:r>
            <a:r>
              <a:rPr lang="ru-RU" sz="2000" dirty="0" smtClean="0">
                <a:solidFill>
                  <a:srgbClr val="00B0F0"/>
                </a:solidFill>
              </a:rPr>
              <a:t> як </a:t>
            </a:r>
            <a:r>
              <a:rPr lang="ru-RU" sz="2000" dirty="0" err="1" smtClean="0">
                <a:solidFill>
                  <a:srgbClr val="00B0F0"/>
                </a:solidFill>
              </a:rPr>
              <a:t>лідер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організатор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err="1" smtClean="0">
                <a:solidFill>
                  <a:srgbClr val="00B0F0"/>
                </a:solidFill>
              </a:rPr>
              <a:t>Учні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які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отримують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особистий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досвід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учителювання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з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нової</a:t>
            </a:r>
            <a:r>
              <a:rPr lang="ru-RU" sz="2000" dirty="0" smtClean="0">
                <a:solidFill>
                  <a:srgbClr val="00B0F0"/>
                </a:solidFill>
              </a:rPr>
              <a:t> точки </a:t>
            </a:r>
            <a:r>
              <a:rPr lang="ru-RU" sz="2000" dirty="0" err="1" smtClean="0">
                <a:solidFill>
                  <a:srgbClr val="00B0F0"/>
                </a:solidFill>
              </a:rPr>
              <a:t>зору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дивляться</a:t>
            </a:r>
            <a:r>
              <a:rPr lang="ru-RU" sz="2000" dirty="0" smtClean="0">
                <a:solidFill>
                  <a:srgbClr val="00B0F0"/>
                </a:solidFill>
              </a:rPr>
              <a:t> на </a:t>
            </a:r>
            <a:r>
              <a:rPr lang="ru-RU" sz="2000" dirty="0" err="1" smtClean="0">
                <a:solidFill>
                  <a:srgbClr val="00B0F0"/>
                </a:solidFill>
              </a:rPr>
              <a:t>навчально-виховний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процес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на</a:t>
            </a:r>
            <a:r>
              <a:rPr lang="ru-RU" sz="2000" dirty="0" smtClean="0">
                <a:solidFill>
                  <a:srgbClr val="00B0F0"/>
                </a:solidFill>
              </a:rPr>
              <a:t> роль учителя та </a:t>
            </a:r>
            <a:r>
              <a:rPr lang="ru-RU" sz="2000" dirty="0" err="1" smtClean="0">
                <a:solidFill>
                  <a:srgbClr val="00B0F0"/>
                </a:solidFill>
              </a:rPr>
              <a:t>учня</a:t>
            </a:r>
            <a:r>
              <a:rPr lang="ru-RU" sz="2000" dirty="0" smtClean="0">
                <a:solidFill>
                  <a:srgbClr val="00B0F0"/>
                </a:solidFill>
              </a:rPr>
              <a:t> в </a:t>
            </a:r>
            <a:r>
              <a:rPr lang="ru-RU" sz="2000" dirty="0" err="1" smtClean="0">
                <a:solidFill>
                  <a:srgbClr val="00B0F0"/>
                </a:solidFill>
              </a:rPr>
              <a:t>ньому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7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286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7272808" cy="1542033"/>
          </a:xfrm>
        </p:spPr>
        <p:txBody>
          <a:bodyPr/>
          <a:lstStyle/>
          <a:p>
            <a:pPr algn="l"/>
            <a:r>
              <a:rPr lang="uk-UA" sz="2000" b="1" dirty="0" smtClean="0">
                <a:solidFill>
                  <a:schemeClr val="bg1"/>
                </a:solidFill>
              </a:rPr>
              <a:t>“Те, що я чую, я забуваю. </a:t>
            </a:r>
            <a:r>
              <a:rPr lang="ru-RU" sz="2000" b="1" dirty="0" smtClean="0">
                <a:solidFill>
                  <a:schemeClr val="bg1"/>
                </a:solidFill>
              </a:rPr>
              <a:t>Те,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я </a:t>
            </a:r>
            <a:r>
              <a:rPr lang="ru-RU" sz="2000" b="1" dirty="0" err="1" smtClean="0">
                <a:solidFill>
                  <a:schemeClr val="bg1"/>
                </a:solidFill>
              </a:rPr>
              <a:t>бачу</a:t>
            </a:r>
            <a:r>
              <a:rPr lang="ru-RU" sz="2000" b="1" dirty="0" smtClean="0">
                <a:solidFill>
                  <a:schemeClr val="bg1"/>
                </a:solidFill>
              </a:rPr>
              <a:t> й  чую, я </a:t>
            </a:r>
            <a:r>
              <a:rPr lang="ru-RU" sz="2000" b="1" dirty="0" err="1" smtClean="0">
                <a:solidFill>
                  <a:schemeClr val="bg1"/>
                </a:solidFill>
              </a:rPr>
              <a:t>памятаю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Те,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я чую, </a:t>
            </a:r>
            <a:r>
              <a:rPr lang="ru-RU" sz="2000" b="1" dirty="0" err="1" smtClean="0">
                <a:solidFill>
                  <a:schemeClr val="bg1"/>
                </a:solidFill>
              </a:rPr>
              <a:t>бачу</a:t>
            </a:r>
            <a:r>
              <a:rPr lang="ru-RU" sz="2000" b="1" dirty="0" smtClean="0">
                <a:solidFill>
                  <a:schemeClr val="bg1"/>
                </a:solidFill>
              </a:rPr>
              <a:t> й </a:t>
            </a:r>
            <a:r>
              <a:rPr lang="ru-RU" sz="2000" b="1" dirty="0" err="1" smtClean="0">
                <a:solidFill>
                  <a:schemeClr val="bg1"/>
                </a:solidFill>
              </a:rPr>
              <a:t>обговорюю</a:t>
            </a:r>
            <a:r>
              <a:rPr lang="ru-RU" sz="2000" b="1" dirty="0" smtClean="0">
                <a:solidFill>
                  <a:schemeClr val="bg1"/>
                </a:solidFill>
              </a:rPr>
              <a:t> - я починаю </a:t>
            </a:r>
            <a:r>
              <a:rPr lang="ru-RU" sz="2000" b="1" dirty="0" err="1" smtClean="0">
                <a:solidFill>
                  <a:schemeClr val="bg1"/>
                </a:solidFill>
              </a:rPr>
              <a:t>розуміти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Коли я чую, </a:t>
            </a:r>
            <a:r>
              <a:rPr lang="ru-RU" sz="2000" b="1" dirty="0" err="1" smtClean="0">
                <a:solidFill>
                  <a:srgbClr val="0070C0"/>
                </a:solidFill>
              </a:rPr>
              <a:t>бачу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обговорюю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роблю</a:t>
            </a:r>
            <a:r>
              <a:rPr lang="ru-RU" sz="2000" b="1" dirty="0" smtClean="0">
                <a:solidFill>
                  <a:srgbClr val="0070C0"/>
                </a:solidFill>
              </a:rPr>
              <a:t> – я </a:t>
            </a:r>
            <a:r>
              <a:rPr lang="ru-RU" sz="2000" b="1" dirty="0" err="1" smtClean="0">
                <a:solidFill>
                  <a:srgbClr val="0070C0"/>
                </a:solidFill>
              </a:rPr>
              <a:t>набуваю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Коли я передаю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іншим</a:t>
            </a:r>
            <a:r>
              <a:rPr lang="ru-RU" sz="2000" b="1" dirty="0" smtClean="0">
                <a:solidFill>
                  <a:srgbClr val="0070C0"/>
                </a:solidFill>
              </a:rPr>
              <a:t>, я стаю </a:t>
            </a:r>
            <a:r>
              <a:rPr lang="ru-RU" sz="2000" b="1" dirty="0" err="1" smtClean="0">
                <a:solidFill>
                  <a:srgbClr val="0070C0"/>
                </a:solidFill>
              </a:rPr>
              <a:t>майстром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                               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Конфуцій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3068960"/>
            <a:ext cx="6552728" cy="1512168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   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інтерактивних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потребує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старанної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підготовки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від</a:t>
            </a:r>
            <a:r>
              <a:rPr lang="ru-RU" sz="2400" b="1" i="1" dirty="0" smtClean="0">
                <a:solidFill>
                  <a:schemeClr val="tx1"/>
                </a:solidFill>
              </a:rPr>
              <a:t> мене, як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вчителя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від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учнів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Потрібно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навчитись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успішно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спілкуватися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сформувати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навички</a:t>
            </a:r>
            <a:r>
              <a:rPr lang="ru-RU" sz="2400" b="1" i="1" dirty="0" smtClean="0">
                <a:solidFill>
                  <a:schemeClr val="tx1"/>
                </a:solidFill>
              </a:rPr>
              <a:t> активного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слухання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висловлювати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особисті</a:t>
            </a:r>
            <a:r>
              <a:rPr lang="ru-RU" sz="2400" b="1" i="1" dirty="0" smtClean="0">
                <a:solidFill>
                  <a:schemeClr val="tx1"/>
                </a:solidFill>
              </a:rPr>
              <a:t> думки,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вміти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ставити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питання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й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відповідати</a:t>
            </a:r>
            <a:r>
              <a:rPr lang="ru-RU" sz="2400" b="1" i="1" dirty="0" smtClean="0">
                <a:solidFill>
                  <a:schemeClr val="tx1"/>
                </a:solidFill>
              </a:rPr>
              <a:t> на них.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            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         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53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Шановні</a:t>
            </a:r>
            <a:r>
              <a:rPr lang="ru-RU" b="1" dirty="0" smtClean="0"/>
              <a:t> </a:t>
            </a:r>
            <a:r>
              <a:rPr lang="ru-RU" b="1" dirty="0" err="1" smtClean="0"/>
              <a:t>колеги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1600200"/>
            <a:ext cx="7499176" cy="50688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 smtClean="0"/>
              <a:t>Підраховано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за час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 учитель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( в </a:t>
            </a:r>
            <a:r>
              <a:rPr lang="ru-RU" sz="2000" b="1" dirty="0" err="1" smtClean="0"/>
              <a:t>середньому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 25  </a:t>
            </a:r>
            <a:r>
              <a:rPr lang="ru-RU" sz="2000" b="1" dirty="0" err="1" smtClean="0"/>
              <a:t>тисяч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уроків</a:t>
            </a:r>
            <a:r>
              <a:rPr lang="ru-RU" sz="2000" b="1" dirty="0" smtClean="0"/>
              <a:t>. 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уроки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бути добре </a:t>
            </a:r>
            <a:r>
              <a:rPr lang="ru-RU" sz="2000" b="1" dirty="0" err="1" smtClean="0"/>
              <a:t>підготовлені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виховувати</a:t>
            </a:r>
            <a:r>
              <a:rPr lang="ru-RU" sz="2000" b="1" dirty="0" smtClean="0"/>
              <a:t> потребу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здатність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упродовж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Крім</a:t>
            </a:r>
            <a:r>
              <a:rPr lang="ru-RU" sz="2000" b="1" dirty="0" smtClean="0"/>
              <a:t> того, </a:t>
            </a:r>
            <a:r>
              <a:rPr lang="ru-RU" sz="2000" b="1" dirty="0" err="1" smtClean="0"/>
              <a:t>кожен</a:t>
            </a:r>
            <a:r>
              <a:rPr lang="ru-RU" sz="2000" b="1" dirty="0" smtClean="0"/>
              <a:t> урок, повинен в той же час </a:t>
            </a:r>
            <a:r>
              <a:rPr lang="ru-RU" sz="2000" b="1" dirty="0" err="1" smtClean="0"/>
              <a:t>приносити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успіх</a:t>
            </a:r>
            <a:r>
              <a:rPr lang="ru-RU" sz="2000" b="1" dirty="0" smtClean="0"/>
              <a:t> учителю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відчуття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професією</a:t>
            </a:r>
            <a:r>
              <a:rPr lang="ru-RU" sz="2000" b="1" dirty="0" smtClean="0"/>
              <a:t>.  Для </a:t>
            </a:r>
            <a:r>
              <a:rPr lang="ru-RU" sz="2000" b="1" dirty="0" err="1" smtClean="0"/>
              <a:t>вчителя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кожен</a:t>
            </a:r>
            <a:r>
              <a:rPr lang="ru-RU" sz="2000" b="1" dirty="0" smtClean="0"/>
              <a:t> урок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важка</a:t>
            </a:r>
            <a:r>
              <a:rPr lang="ru-RU" sz="2000" b="1" dirty="0" smtClean="0"/>
              <a:t> робота, яка </a:t>
            </a:r>
            <a:r>
              <a:rPr lang="ru-RU" sz="2000" b="1" dirty="0" err="1" smtClean="0"/>
              <a:t>потребує</a:t>
            </a:r>
            <a:r>
              <a:rPr lang="ru-RU" sz="2000" b="1" dirty="0" smtClean="0"/>
              <a:t>  45 </a:t>
            </a:r>
            <a:r>
              <a:rPr lang="ru-RU" sz="2000" b="1" dirty="0" err="1" smtClean="0"/>
              <a:t>хвилин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концентрації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великого </a:t>
            </a:r>
            <a:r>
              <a:rPr lang="ru-RU" sz="2000" b="1" dirty="0" err="1" smtClean="0"/>
              <a:t>напруження</a:t>
            </a:r>
            <a:r>
              <a:rPr lang="ru-RU" sz="2000" b="1" dirty="0" smtClean="0"/>
              <a:t>. Тому </a:t>
            </a:r>
            <a:r>
              <a:rPr lang="ru-RU" sz="2000" b="1" dirty="0" err="1" smtClean="0"/>
              <a:t>всім</a:t>
            </a:r>
            <a:r>
              <a:rPr lang="ru-RU" sz="2000" b="1" dirty="0" smtClean="0"/>
              <a:t> вам </a:t>
            </a:r>
            <a:r>
              <a:rPr lang="ru-RU" sz="2000" b="1" dirty="0" err="1" smtClean="0"/>
              <a:t>зичу</a:t>
            </a:r>
            <a:r>
              <a:rPr lang="ru-RU" sz="2000" b="1" dirty="0" smtClean="0"/>
              <a:t> здоров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я, терпіння, здатності до постійного вдосконалення, професійного зростання!!!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44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992888" cy="1512168"/>
          </a:xfrm>
        </p:spPr>
        <p:txBody>
          <a:bodyPr/>
          <a:lstStyle/>
          <a:p>
            <a:r>
              <a:rPr lang="uk-UA" b="1" dirty="0" smtClean="0"/>
              <a:t>Моє педагогічне кредо: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95736" y="2060848"/>
            <a:ext cx="6480720" cy="136815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«Учитись важко, а учить ще важче.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Але не мусиш зупинятись ти.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Як дітям віддаси усе найкраще,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То й сам сягнеш нової висоти»</a:t>
            </a:r>
          </a:p>
          <a:p>
            <a:endParaRPr lang="uk-UA" sz="2800" b="1" dirty="0">
              <a:solidFill>
                <a:schemeClr val="tx1"/>
              </a:solidFill>
            </a:endParaRPr>
          </a:p>
          <a:p>
            <a:r>
              <a:rPr lang="uk-UA" sz="2800" b="1" i="1" dirty="0" smtClean="0">
                <a:solidFill>
                  <a:schemeClr val="tx1"/>
                </a:solidFill>
              </a:rPr>
              <a:t>                                      Ліна Костенко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1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8064896" cy="1440160"/>
          </a:xfrm>
        </p:spPr>
        <p:txBody>
          <a:bodyPr/>
          <a:lstStyle/>
          <a:p>
            <a:r>
              <a:rPr lang="uk-UA" b="1" dirty="0" smtClean="0"/>
              <a:t>Проблема, над якою працюю: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«Формування позитивної мотивації до навчання на уроках біології та хімії шляхом впровадження інтерактивних технологій»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D:\Документи\вчителі\Горбаль Б.Б\фото ГББ\20160527_1001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4"/>
          <a:stretch/>
        </p:blipFill>
        <p:spPr bwMode="auto">
          <a:xfrm>
            <a:off x="755576" y="1700808"/>
            <a:ext cx="2880000" cy="304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74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8075240" cy="72072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Мотиви навчання – це джерело мислення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b="1" dirty="0" smtClean="0"/>
              <a:t>Всупереч народному </a:t>
            </a:r>
            <a:r>
              <a:rPr lang="uk-UA" sz="3600" b="1" dirty="0" err="1" smtClean="0"/>
              <a:t>прислів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ю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«Можна привести коня до води, але не можна змусити його напитися», </a:t>
            </a:r>
            <a:r>
              <a:rPr lang="uk-UA" sz="3600" b="1" dirty="0" smtClean="0"/>
              <a:t>учитель повинен не тільки привести учня до джерела знань, а й  організувати роботу так, щоб учень захотів сам узяти ці знання.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241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8075240" cy="72072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Методи стимулювання та мотивації до навчання: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b="1" i="1" dirty="0" err="1" smtClean="0"/>
              <a:t>•Використання</a:t>
            </a:r>
            <a:r>
              <a:rPr lang="uk-UA" sz="2000" b="1" i="1" dirty="0" smtClean="0"/>
              <a:t> ефекту подиву;</a:t>
            </a:r>
          </a:p>
          <a:p>
            <a:pPr marL="0" indent="0">
              <a:buNone/>
            </a:pPr>
            <a:r>
              <a:rPr lang="uk-UA" sz="2000" b="1" i="1" dirty="0" err="1" smtClean="0"/>
              <a:t>•Створення</a:t>
            </a:r>
            <a:r>
              <a:rPr lang="uk-UA" sz="2000" b="1" i="1" dirty="0" smtClean="0"/>
              <a:t> проблемної ситуації;</a:t>
            </a:r>
          </a:p>
          <a:p>
            <a:pPr marL="0" indent="0">
              <a:buNone/>
            </a:pPr>
            <a:r>
              <a:rPr lang="uk-UA" sz="2000" b="1" i="1" dirty="0" err="1" smtClean="0"/>
              <a:t>•Евристична</a:t>
            </a:r>
            <a:r>
              <a:rPr lang="uk-UA" sz="2000" b="1" i="1" dirty="0" smtClean="0"/>
              <a:t> бесіда;</a:t>
            </a:r>
          </a:p>
          <a:p>
            <a:pPr marL="0" indent="0">
              <a:buNone/>
            </a:pPr>
            <a:r>
              <a:rPr lang="uk-UA" sz="2000" b="1" i="1" dirty="0" err="1" smtClean="0"/>
              <a:t>•Використання</a:t>
            </a:r>
            <a:r>
              <a:rPr lang="uk-UA" sz="2000" b="1" i="1" dirty="0" smtClean="0"/>
              <a:t> аналогії, порівняння, протиставлення;</a:t>
            </a:r>
          </a:p>
          <a:p>
            <a:pPr marL="0" indent="0">
              <a:buNone/>
            </a:pPr>
            <a:r>
              <a:rPr lang="uk-UA" sz="2000" b="1" i="1" dirty="0" err="1" smtClean="0"/>
              <a:t>•Створення</a:t>
            </a:r>
            <a:r>
              <a:rPr lang="uk-UA" sz="2000" b="1" i="1" dirty="0" smtClean="0"/>
              <a:t> ситуації зацікавлення;</a:t>
            </a:r>
          </a:p>
          <a:p>
            <a:pPr marL="0" indent="0">
              <a:buNone/>
            </a:pPr>
            <a:r>
              <a:rPr lang="uk-UA" sz="2000" b="1" i="1" dirty="0" err="1" smtClean="0"/>
              <a:t>•Пізнавальні</a:t>
            </a:r>
            <a:r>
              <a:rPr lang="uk-UA" sz="2000" b="1" i="1" dirty="0" smtClean="0"/>
              <a:t> ігри;</a:t>
            </a:r>
          </a:p>
          <a:p>
            <a:pPr marL="0" indent="0">
              <a:buNone/>
            </a:pPr>
            <a:r>
              <a:rPr lang="uk-UA" sz="2000" b="1" i="1" dirty="0" err="1" smtClean="0"/>
              <a:t>•Використання</a:t>
            </a:r>
            <a:r>
              <a:rPr lang="uk-UA" sz="2000" b="1" i="1" dirty="0" smtClean="0"/>
              <a:t> навчальних дискусій;</a:t>
            </a:r>
          </a:p>
          <a:p>
            <a:pPr marL="0" indent="0">
              <a:buNone/>
            </a:pPr>
            <a:r>
              <a:rPr lang="uk-UA" sz="2000" b="1" i="1" dirty="0" err="1" smtClean="0"/>
              <a:t>•Створення</a:t>
            </a:r>
            <a:r>
              <a:rPr lang="uk-UA" sz="2000" b="1" i="1" dirty="0" smtClean="0"/>
              <a:t> ситуації емоційно-моральних переживань;</a:t>
            </a:r>
          </a:p>
          <a:p>
            <a:pPr marL="0" indent="0">
              <a:buNone/>
            </a:pPr>
            <a:r>
              <a:rPr lang="ru-RU" sz="2000" b="1" i="1" dirty="0" smtClean="0"/>
              <a:t>•</a:t>
            </a:r>
            <a:r>
              <a:rPr lang="ru-RU" sz="2000" b="1" i="1" dirty="0" err="1" smtClean="0"/>
              <a:t>Створення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ситуації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захопленості</a:t>
            </a:r>
            <a:r>
              <a:rPr lang="ru-RU" sz="2000" b="1" i="1" dirty="0" smtClean="0"/>
              <a:t>;</a:t>
            </a:r>
          </a:p>
          <a:p>
            <a:pPr marL="0" indent="0">
              <a:buNone/>
            </a:pPr>
            <a:r>
              <a:rPr lang="ru-RU" sz="2000" b="1" i="1" dirty="0" smtClean="0"/>
              <a:t>•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методу </a:t>
            </a:r>
            <a:r>
              <a:rPr lang="ru-RU" sz="2000" b="1" i="1" dirty="0" err="1" smtClean="0"/>
              <a:t>аналізу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життєвих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ситуацій</a:t>
            </a:r>
            <a:r>
              <a:rPr lang="ru-RU" sz="2000" b="1" i="1" dirty="0" smtClean="0"/>
              <a:t>;</a:t>
            </a:r>
          </a:p>
          <a:p>
            <a:pPr marL="0" indent="0">
              <a:buNone/>
            </a:pPr>
            <a:r>
              <a:rPr lang="ru-RU" sz="2000" b="1" i="1" dirty="0" smtClean="0"/>
              <a:t>•</a:t>
            </a:r>
            <a:r>
              <a:rPr lang="ru-RU" sz="2000" b="1" i="1" dirty="0" err="1" smtClean="0"/>
              <a:t>Створення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ситуації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успіху</a:t>
            </a:r>
            <a:r>
              <a:rPr lang="ru-RU" sz="2000" b="1" i="1" dirty="0" smtClean="0"/>
              <a:t>;</a:t>
            </a:r>
          </a:p>
          <a:p>
            <a:pPr marL="0" indent="0">
              <a:buNone/>
            </a:pPr>
            <a:r>
              <a:rPr lang="ru-RU" sz="2000" b="1" i="1" dirty="0" smtClean="0"/>
              <a:t>•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наочності</a:t>
            </a:r>
            <a:r>
              <a:rPr lang="ru-RU" sz="2000" b="1" i="1" dirty="0" smtClean="0"/>
              <a:t>;</a:t>
            </a:r>
          </a:p>
          <a:p>
            <a:pPr marL="0" indent="0">
              <a:buNone/>
            </a:pPr>
            <a:r>
              <a:rPr lang="ru-RU" sz="2000" b="1" i="1" dirty="0" smtClean="0"/>
              <a:t>•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практичних</a:t>
            </a:r>
            <a:r>
              <a:rPr lang="ru-RU" sz="2000" b="1" i="1" dirty="0" smtClean="0"/>
              <a:t> задач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20259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0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8075240" cy="720725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Усіма можливими засобами потрібно запалювати в дітях гаряче прагнення до </a:t>
            </a:r>
            <a:r>
              <a:rPr lang="uk-UA" sz="3200" b="1" dirty="0" smtClean="0">
                <a:solidFill>
                  <a:schemeClr val="bg1"/>
                </a:solidFill>
              </a:rPr>
              <a:t>знань і навчання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i="1" dirty="0"/>
          </a:p>
        </p:txBody>
      </p:sp>
      <p:sp>
        <p:nvSpPr>
          <p:cNvPr id="3" name="Овал 2"/>
          <p:cNvSpPr/>
          <p:nvPr/>
        </p:nvSpPr>
        <p:spPr>
          <a:xfrm>
            <a:off x="4283968" y="3356992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Учень сучасної школи повинен: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 flipH="1" flipV="1">
            <a:off x="3779912" y="3068960"/>
            <a:ext cx="841506" cy="562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436096" y="2564904"/>
            <a:ext cx="0" cy="785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7"/>
          </p:cNvCxnSpPr>
          <p:nvPr/>
        </p:nvCxnSpPr>
        <p:spPr>
          <a:xfrm flipV="1">
            <a:off x="6250774" y="3068960"/>
            <a:ext cx="841506" cy="562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3707904" y="42930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6216" y="429309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95936" y="5013176"/>
            <a:ext cx="62548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50774" y="5013176"/>
            <a:ext cx="84150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7704" y="1700808"/>
            <a:ext cx="1512168" cy="125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Мати відповідальність перед суспільством і толерантність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1772816"/>
            <a:ext cx="17507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Гнучко адаптуватися в життєвих ситуаціях, бути професійно мобільним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1772816"/>
            <a:ext cx="1512168" cy="1184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Самостійно і критично мислити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3789040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Мати впевненість у собі, здатність до реалізації своїх цілей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3933056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Грамотно працювати з різними джерелами інформації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5589240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Мати здатність до навчання протягом усього життя, до самоосвіти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5589240"/>
            <a:ext cx="23042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Вміти самостійно працювати над розвитком особистого інтелектуального, морального і культурного рівня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438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272066" y="1052736"/>
            <a:ext cx="6851650" cy="3168351"/>
          </a:xfrm>
        </p:spPr>
        <p:txBody>
          <a:bodyPr/>
          <a:lstStyle/>
          <a:p>
            <a:pPr algn="l"/>
            <a:r>
              <a:rPr lang="uk-UA" sz="2000" b="1" dirty="0"/>
              <a:t>Моя </a:t>
            </a:r>
            <a:r>
              <a:rPr lang="uk-UA" sz="2000" b="1" dirty="0" smtClean="0"/>
              <a:t>мета полягає </a:t>
            </a:r>
            <a:r>
              <a:rPr lang="uk-UA" sz="2000" b="1" dirty="0"/>
              <a:t>в </a:t>
            </a:r>
            <a:r>
              <a:rPr lang="uk-UA" sz="2000" b="1" dirty="0" smtClean="0"/>
              <a:t>тому, щоб через </a:t>
            </a:r>
            <a:r>
              <a:rPr lang="uk-UA" sz="2000" b="1" dirty="0"/>
              <a:t>різноманітні </a:t>
            </a:r>
            <a:r>
              <a:rPr lang="uk-UA" sz="2000" b="1" dirty="0" smtClean="0"/>
              <a:t>форми</a:t>
            </a:r>
            <a:r>
              <a:rPr lang="uk-UA" sz="2000" b="1" dirty="0"/>
              <a:t>,     </a:t>
            </a:r>
            <a:r>
              <a:rPr lang="uk-UA" sz="2000" b="1" dirty="0" smtClean="0"/>
              <a:t>прийоми та методи зацікавити </a:t>
            </a:r>
            <a:r>
              <a:rPr lang="uk-UA" sz="2000" b="1" dirty="0"/>
              <a:t>учнів </a:t>
            </a:r>
            <a:r>
              <a:rPr lang="uk-UA" sz="2000" b="1" dirty="0" smtClean="0"/>
              <a:t>, щоб  </a:t>
            </a:r>
            <a:r>
              <a:rPr lang="uk-UA" sz="2000" b="1" dirty="0"/>
              <a:t>вони        </a:t>
            </a:r>
            <a:r>
              <a:rPr lang="uk-UA" sz="2000" b="1" dirty="0" smtClean="0"/>
              <a:t>пізнавали навколишній </a:t>
            </a:r>
            <a:r>
              <a:rPr lang="uk-UA" sz="2000" b="1" dirty="0"/>
              <a:t>світ</a:t>
            </a:r>
            <a:r>
              <a:rPr lang="uk-UA" sz="2000" b="1" dirty="0" smtClean="0"/>
              <a:t>, розвивали </a:t>
            </a:r>
            <a:r>
              <a:rPr lang="uk-UA" sz="2000" b="1" dirty="0"/>
              <a:t>абстрактне     </a:t>
            </a:r>
            <a:r>
              <a:rPr lang="uk-UA" sz="2000" b="1" dirty="0" smtClean="0"/>
              <a:t>мислення. Традиційні методи навчання  </a:t>
            </a:r>
            <a:r>
              <a:rPr lang="uk-UA" sz="2000" b="1" dirty="0"/>
              <a:t>в </a:t>
            </a:r>
            <a:r>
              <a:rPr lang="uk-UA" sz="2000" b="1" dirty="0" smtClean="0"/>
              <a:t>теперішній  </a:t>
            </a:r>
            <a:r>
              <a:rPr lang="uk-UA" sz="2000" b="1" dirty="0"/>
              <a:t>час </a:t>
            </a:r>
            <a:r>
              <a:rPr lang="uk-UA" sz="2000" b="1" dirty="0" smtClean="0"/>
              <a:t>не </a:t>
            </a:r>
            <a:r>
              <a:rPr lang="uk-UA" sz="2000" b="1" dirty="0"/>
              <a:t>дозволяють    </a:t>
            </a:r>
            <a:r>
              <a:rPr lang="uk-UA" sz="2000" b="1" dirty="0" smtClean="0"/>
              <a:t>виконати ті </a:t>
            </a:r>
            <a:r>
              <a:rPr lang="uk-UA" sz="2000" b="1" dirty="0"/>
              <a:t>завдання,  </a:t>
            </a:r>
            <a:r>
              <a:rPr lang="uk-UA" sz="2000" b="1" dirty="0" smtClean="0"/>
              <a:t>які постають перед сучасною </a:t>
            </a:r>
            <a:r>
              <a:rPr lang="uk-UA" sz="2000" b="1" dirty="0"/>
              <a:t>освітою.</a:t>
            </a:r>
            <a:br>
              <a:rPr lang="uk-UA" sz="2000" b="1" dirty="0"/>
            </a:br>
            <a:r>
              <a:rPr lang="uk-UA" sz="2000" b="1" dirty="0" smtClean="0"/>
              <a:t>Тому  впровадження 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інтерактивних  методів </a:t>
            </a:r>
            <a:r>
              <a:rPr lang="uk-UA" sz="2000" b="1" dirty="0"/>
              <a:t>технологізації    </a:t>
            </a:r>
            <a:r>
              <a:rPr lang="uk-UA" sz="2000" b="1" dirty="0" smtClean="0"/>
              <a:t>навчання </a:t>
            </a:r>
            <a:r>
              <a:rPr lang="uk-UA" sz="2000" b="1" dirty="0"/>
              <a:t>– </a:t>
            </a:r>
            <a:r>
              <a:rPr lang="uk-UA" sz="2000" b="1" dirty="0" smtClean="0"/>
              <a:t>це </a:t>
            </a:r>
            <a:r>
              <a:rPr lang="uk-UA" sz="2000" b="1" dirty="0"/>
              <a:t>по-суті </a:t>
            </a:r>
            <a:r>
              <a:rPr lang="uk-UA" sz="2000" b="1" dirty="0" smtClean="0"/>
              <a:t>модернізація навчального процесу</a:t>
            </a:r>
            <a:r>
              <a:rPr lang="uk-UA" sz="2000" b="1" dirty="0"/>
              <a:t>,     </a:t>
            </a:r>
            <a:r>
              <a:rPr lang="uk-UA" sz="2000" b="1" dirty="0" smtClean="0"/>
              <a:t>і  </a:t>
            </a:r>
            <a:r>
              <a:rPr lang="uk-UA" sz="2000" b="1" dirty="0"/>
              <a:t>вона  </a:t>
            </a:r>
            <a:r>
              <a:rPr lang="uk-UA" sz="2000" b="1" dirty="0" smtClean="0"/>
              <a:t>можлива лише в  разі застосування </a:t>
            </a:r>
            <a:r>
              <a:rPr lang="uk-UA" sz="2000" b="1" dirty="0"/>
              <a:t>нетрадиційних      </a:t>
            </a:r>
            <a:r>
              <a:rPr lang="uk-UA" sz="2000" b="1" dirty="0" smtClean="0"/>
              <a:t>форм </a:t>
            </a:r>
            <a:r>
              <a:rPr lang="uk-UA" sz="2000" b="1" dirty="0"/>
              <a:t>і  </a:t>
            </a:r>
            <a:r>
              <a:rPr lang="uk-UA" sz="2000" b="1" dirty="0" smtClean="0"/>
              <a:t>методів </a:t>
            </a:r>
            <a:r>
              <a:rPr lang="uk-UA" sz="2000" b="1" dirty="0"/>
              <a:t>роботи.</a:t>
            </a:r>
            <a:r>
              <a:rPr lang="uk-UA" sz="2000" b="1" dirty="0">
                <a:solidFill>
                  <a:schemeClr val="tx2"/>
                </a:solidFill>
              </a:rPr>
              <a:t/>
            </a:r>
            <a:br>
              <a:rPr lang="uk-UA" sz="2000" b="1" dirty="0">
                <a:solidFill>
                  <a:schemeClr val="tx2"/>
                </a:solidFill>
              </a:rPr>
            </a:br>
            <a:endParaRPr lang="uk-UA" sz="24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D:\Документи\вчителі\Горбаль Б.Б\фото ГББ\20160209_1435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99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912768" cy="1143000"/>
          </a:xfrm>
        </p:spPr>
        <p:txBody>
          <a:bodyPr/>
          <a:lstStyle/>
          <a:p>
            <a:r>
              <a:rPr lang="uk-UA" sz="4000" b="1" dirty="0" smtClean="0"/>
              <a:t>Інтерактивні технології навчання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600200"/>
            <a:ext cx="7859216" cy="5068888"/>
          </a:xfrm>
        </p:spPr>
        <p:txBody>
          <a:bodyPr/>
          <a:lstStyle/>
          <a:p>
            <a:r>
              <a:rPr lang="uk-UA" b="1" i="1" dirty="0" smtClean="0"/>
              <a:t>Кооперативного навчання:</a:t>
            </a:r>
          </a:p>
          <a:p>
            <a:pPr>
              <a:buFontTx/>
              <a:buChar char="-"/>
            </a:pPr>
            <a:r>
              <a:rPr lang="uk-UA" sz="2800" dirty="0" smtClean="0"/>
              <a:t>Робота в парах;</a:t>
            </a:r>
          </a:p>
          <a:p>
            <a:pPr>
              <a:buFontTx/>
              <a:buChar char="-"/>
            </a:pPr>
            <a:r>
              <a:rPr lang="uk-UA" sz="2800" dirty="0" smtClean="0"/>
              <a:t>Ротаційні трійки;</a:t>
            </a:r>
          </a:p>
          <a:p>
            <a:pPr>
              <a:buFontTx/>
              <a:buChar char="-"/>
            </a:pPr>
            <a:r>
              <a:rPr lang="uk-UA" sz="2800" dirty="0" smtClean="0"/>
              <a:t>Карусель;</a:t>
            </a:r>
          </a:p>
          <a:p>
            <a:pPr>
              <a:buFontTx/>
              <a:buChar char="-"/>
            </a:pPr>
            <a:r>
              <a:rPr lang="uk-UA" sz="2800" dirty="0" smtClean="0"/>
              <a:t>Акваріум;</a:t>
            </a:r>
          </a:p>
          <a:p>
            <a:pPr>
              <a:buFontTx/>
              <a:buChar char="-"/>
            </a:pPr>
            <a:r>
              <a:rPr lang="uk-UA" sz="2800" dirty="0" err="1" smtClean="0"/>
              <a:t>Два-чотири-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всі разом</a:t>
            </a:r>
            <a:endParaRPr lang="ru-RU" sz="2800" dirty="0"/>
          </a:p>
        </p:txBody>
      </p:sp>
      <p:pic>
        <p:nvPicPr>
          <p:cNvPr id="5" name="Picture 3" descr="D:\Документи\вчителі\Горбаль Б.Б\5678фото тиждень хімії\20170323_14102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2880000" cy="332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056784" cy="1143000"/>
          </a:xfrm>
        </p:spPr>
        <p:txBody>
          <a:bodyPr/>
          <a:lstStyle/>
          <a:p>
            <a:r>
              <a:rPr lang="uk-UA" sz="4000" b="1" dirty="0" smtClean="0"/>
              <a:t>Інтерактивні технології навчання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1" cy="5068888"/>
          </a:xfrm>
        </p:spPr>
        <p:txBody>
          <a:bodyPr/>
          <a:lstStyle/>
          <a:p>
            <a:r>
              <a:rPr lang="uk-UA" b="1" i="1" dirty="0" smtClean="0"/>
              <a:t>Колективно-групового навчання:</a:t>
            </a:r>
          </a:p>
          <a:p>
            <a:pPr>
              <a:buFontTx/>
              <a:buChar char="-"/>
            </a:pPr>
            <a:r>
              <a:rPr lang="uk-UA" sz="2800" dirty="0" smtClean="0"/>
              <a:t>Імітаційні ігри;</a:t>
            </a:r>
          </a:p>
          <a:p>
            <a:pPr>
              <a:buFontTx/>
              <a:buChar char="-"/>
            </a:pPr>
            <a:r>
              <a:rPr lang="uk-UA" sz="2800" dirty="0" err="1" smtClean="0"/>
              <a:t>“Програвання</a:t>
            </a:r>
            <a:r>
              <a:rPr lang="uk-UA" sz="2800" dirty="0" smtClean="0"/>
              <a:t> </a:t>
            </a:r>
            <a:r>
              <a:rPr lang="uk-UA" sz="2800" dirty="0" err="1" smtClean="0"/>
              <a:t>сценки”</a:t>
            </a:r>
            <a:r>
              <a:rPr lang="uk-UA" sz="2800" dirty="0" smtClean="0"/>
              <a:t>;</a:t>
            </a:r>
          </a:p>
          <a:p>
            <a:pPr>
              <a:buFontTx/>
              <a:buChar char="-"/>
            </a:pPr>
            <a:r>
              <a:rPr lang="uk-UA" sz="2800" dirty="0" smtClean="0"/>
              <a:t>Судове слухання;</a:t>
            </a:r>
          </a:p>
          <a:p>
            <a:pPr>
              <a:buFontTx/>
              <a:buChar char="-"/>
            </a:pPr>
            <a:r>
              <a:rPr lang="uk-UA" sz="2800" dirty="0" smtClean="0"/>
              <a:t>Громадське слухання;</a:t>
            </a:r>
          </a:p>
          <a:p>
            <a:pPr>
              <a:buFontTx/>
              <a:buChar char="-"/>
            </a:pPr>
            <a:r>
              <a:rPr lang="uk-UA" sz="2800" dirty="0" smtClean="0"/>
              <a:t>Рольові ситуації</a:t>
            </a:r>
            <a:endParaRPr lang="ru-RU" sz="2800" dirty="0"/>
          </a:p>
        </p:txBody>
      </p:sp>
      <p:pic>
        <p:nvPicPr>
          <p:cNvPr id="4098" name="Picture 2" descr="D:\Документи\вчителі\Дорощук Г.П\фото9\фото на сайт8\20160325_111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327843"/>
      </p:ext>
    </p:extLst>
  </p:cSld>
  <p:clrMapOvr>
    <a:masterClrMapping/>
  </p:clrMapOvr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227</TotalTime>
  <Words>769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Himia</vt:lpstr>
      <vt:lpstr>Горбаль Богдана Богданівна</vt:lpstr>
      <vt:lpstr>Моє педагогічне кредо:</vt:lpstr>
      <vt:lpstr>Проблема, над якою працюю:</vt:lpstr>
      <vt:lpstr>Мотиви навчання – це джерело мислення</vt:lpstr>
      <vt:lpstr>Методи стимулювання та мотивації до навчання:</vt:lpstr>
      <vt:lpstr>Усіма можливими засобами потрібно запалювати в дітях гаряче прагнення до знань і навчання</vt:lpstr>
      <vt:lpstr>Моя мета полягає в тому, щоб через різноманітні форми,     прийоми та методи зацікавити учнів , щоб  вони        пізнавали навколишній світ, розвивали абстрактне     мислення. Традиційні методи навчання  в теперішній  час не дозволяють    виконати ті завдання,  які постають перед сучасною освітою. Тому  впровадження  інтерактивних  методів технологізації    навчання – це по-суті модернізація навчального процесу,     і  вона  можлива лише в  разі застосування нетрадиційних      форм і  методів роботи. </vt:lpstr>
      <vt:lpstr>Інтерактивні технології навчання</vt:lpstr>
      <vt:lpstr>Інтерактивні технології навчання</vt:lpstr>
      <vt:lpstr>Інтерактивні технології навчання</vt:lpstr>
      <vt:lpstr>Інтерактивні технології навчання</vt:lpstr>
      <vt:lpstr>Використання інтерактивних технологій в позаурочний час</vt:lpstr>
      <vt:lpstr>Ефективність інтерактивних технологій залежить від уміння вчителя</vt:lpstr>
      <vt:lpstr>Основні переваги інтерактивних технологій:</vt:lpstr>
      <vt:lpstr>“Те, що я чую, я забуваю. Те, що я бачу й  чую, я памятаю. Те, що я чую, бачу й обговорюю - я починаю розуміти. Коли я чую, бачу, обговорюю й роблю – я набуваю знань. Коли я передаю знання іншим, я стаю майстром»                                                                                               Конфуцій</vt:lpstr>
      <vt:lpstr>Шановні колеги!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Горожанка</dc:creator>
  <dc:description>http://propowerpoint.ru - Бесплатные шаблоны для презентаций. Полезные советы и уроки  PowerPoint .</dc:description>
  <cp:lastModifiedBy>User</cp:lastModifiedBy>
  <cp:revision>27</cp:revision>
  <dcterms:created xsi:type="dcterms:W3CDTF">2014-11-24T11:57:57Z</dcterms:created>
  <dcterms:modified xsi:type="dcterms:W3CDTF">2018-01-11T09:24:28Z</dcterms:modified>
</cp:coreProperties>
</file>