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9" r:id="rId4"/>
    <p:sldId id="290" r:id="rId5"/>
    <p:sldId id="288" r:id="rId6"/>
    <p:sldId id="289" r:id="rId7"/>
    <p:sldId id="291" r:id="rId8"/>
    <p:sldId id="292" r:id="rId9"/>
    <p:sldId id="298" r:id="rId10"/>
    <p:sldId id="293" r:id="rId11"/>
    <p:sldId id="294" r:id="rId12"/>
    <p:sldId id="295" r:id="rId13"/>
    <p:sldId id="296" r:id="rId14"/>
    <p:sldId id="297" r:id="rId15"/>
    <p:sldId id="299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990000"/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Овал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C569D67-D795-4A46-BF40-0F1DA1DC3168}" type="datetimeFigureOut">
              <a:rPr lang="ru-RU"/>
              <a:pPr>
                <a:defRPr/>
              </a:pPr>
              <a:t>22.12.2016</a:t>
            </a:fld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FABB8D2-4B48-4FA0-8AD0-BE7A6C04FC50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90F6A-C54F-4E69-967A-879CF30D2AA0}" type="datetimeFigureOut">
              <a:rPr lang="ru-RU"/>
              <a:pPr>
                <a:defRPr/>
              </a:pPr>
              <a:t>22.12.2016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F15C1-11CA-4F29-AB18-116ECDC34E0C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84456-4312-46B0-AD01-805C9066DF9C}" type="datetimeFigureOut">
              <a:rPr lang="ru-RU"/>
              <a:pPr>
                <a:defRPr/>
              </a:pPr>
              <a:t>22.12.2016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84AF0-3A9D-4808-8F32-A892E67074AF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E6B86-9175-4F62-98F8-848C9CE48204}" type="datetimeFigureOut">
              <a:rPr lang="ru-RU"/>
              <a:pPr>
                <a:defRPr/>
              </a:pPr>
              <a:t>22.12.2016</a:t>
            </a:fld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80F36-C5D7-405A-8C9F-208E7CDE86A1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  <p:transition spd="slow">
    <p:cut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158E3-7DE9-41F9-89B4-C875367BD160}" type="datetimeFigureOut">
              <a:rPr lang="ru-RU"/>
              <a:pPr>
                <a:defRPr/>
              </a:pPr>
              <a:t>22.12.2016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83179-7DD0-4FB0-A623-80991F23D756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2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13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Овал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AF355C5-87FB-4584-94F9-B564E98AB4E1}" type="datetimeFigureOut">
              <a:rPr lang="ru-RU"/>
              <a:pPr>
                <a:defRPr/>
              </a:pPr>
              <a:t>22.12.2016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4F763F4-0FEB-4CC6-91F7-2A881D7B6CB3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0009E-3BA0-4666-860B-404E7ED3E27F}" type="datetimeFigureOut">
              <a:rPr lang="ru-RU"/>
              <a:pPr>
                <a:defRPr/>
              </a:pPr>
              <a:t>22.12.2016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0DFAA-EF36-4FEE-8EA5-747C8A3059E3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19C22D0-864F-4F1B-8E3E-999D39A51A86}" type="datetimeFigureOut">
              <a:rPr lang="ru-RU"/>
              <a:pPr>
                <a:defRPr/>
              </a:pPr>
              <a:t>22.12.2016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4DBAD81-C813-4C6D-B49B-F11DF53FA56A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AAA73-DBBC-4133-A906-035BD23CB22F}" type="datetimeFigureOut">
              <a:rPr lang="ru-RU"/>
              <a:pPr>
                <a:defRPr/>
              </a:pPr>
              <a:t>22.12.2016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3D024-32EC-4C41-9ACE-3918382902A6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2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Прямоугольник 13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81C568C-6057-42A1-B63A-242CCF021C87}" type="datetimeFigureOut">
              <a:rPr lang="ru-RU"/>
              <a:pPr>
                <a:defRPr/>
              </a:pPr>
              <a:t>22.12.2016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3718DD6-C311-497E-8ADA-67FCC4249269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5A51124-3D0F-45EA-B384-29967334A27C}" type="datetimeFigureOut">
              <a:rPr lang="ru-RU"/>
              <a:pPr>
                <a:defRPr/>
              </a:pPr>
              <a:t>22.12.2016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B6DFB4A-9632-4AAD-871E-64BEAFF44FB8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12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6" name="Блок-схема: процесс 13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Блок-схема: процесс 15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E981E13-54C7-4025-ACD0-7D4BD08954AC}" type="datetimeFigureOut">
              <a:rPr lang="ru-RU"/>
              <a:pPr>
                <a:defRPr/>
              </a:pPr>
              <a:t>22.12.2016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856E9B4-9C01-4D20-82F4-4BF177DBB0A5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FFC9F5CC-530C-4D8C-BD76-0AA0E89A2977}" type="datetimeFigureOut">
              <a:rPr lang="ru-RU"/>
              <a:pPr>
                <a:defRPr/>
              </a:pPr>
              <a:t>22.12.2016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fld id="{58DCD21D-293F-471C-8FF2-880E1E05EBD0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2" r:id="rId2"/>
    <p:sldLayoutId id="2147483939" r:id="rId3"/>
    <p:sldLayoutId id="2147483933" r:id="rId4"/>
    <p:sldLayoutId id="2147483940" r:id="rId5"/>
    <p:sldLayoutId id="2147483934" r:id="rId6"/>
    <p:sldLayoutId id="2147483941" r:id="rId7"/>
    <p:sldLayoutId id="2147483942" r:id="rId8"/>
    <p:sldLayoutId id="2147483943" r:id="rId9"/>
    <p:sldLayoutId id="2147483935" r:id="rId10"/>
    <p:sldLayoutId id="2147483936" r:id="rId11"/>
    <p:sldLayoutId id="2147483937" r:id="rId12"/>
  </p:sldLayoutIdLst>
  <p:transition spd="slow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33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3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3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3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3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3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006B8D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006B8D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006B8D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006B8D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006B8D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006B8D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006B8D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006B8D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006B8D"/>
          </a:solidFill>
          <a:latin typeface="Corbel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4300" y="4076700"/>
            <a:ext cx="5032375" cy="1584325"/>
          </a:xfrm>
          <a:solidFill>
            <a:schemeClr val="bg1"/>
          </a:solidFill>
        </p:spPr>
        <p:txBody>
          <a:bodyPr/>
          <a:lstStyle/>
          <a:p>
            <a:pPr marL="26988" eaLnBrk="1" hangingPunct="1">
              <a:defRPr/>
            </a:pP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Вчитель історії і правознавства Горожанської ЗОШ І – ІІІ ступенів</a:t>
            </a:r>
          </a:p>
          <a:p>
            <a:pPr marL="26988" eaLnBrk="1" hangingPunct="1">
              <a:defRPr/>
            </a:pP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Сурмачевський Віктор Ярославович</a:t>
            </a:r>
          </a:p>
        </p:txBody>
      </p:sp>
      <p:sp>
        <p:nvSpPr>
          <p:cNvPr id="8195" name="Подзаголовок 2"/>
          <p:cNvSpPr txBox="1">
            <a:spLocks/>
          </p:cNvSpPr>
          <p:nvPr/>
        </p:nvSpPr>
        <p:spPr bwMode="auto">
          <a:xfrm>
            <a:off x="3643313" y="6143625"/>
            <a:ext cx="20351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uk-UA" sz="1600" b="1">
                <a:latin typeface="Bookman Old Style" pitchFamily="18" charset="0"/>
              </a:rPr>
              <a:t>Горожанка 2016</a:t>
            </a:r>
            <a:endParaRPr lang="ru-RU" sz="1600" b="1">
              <a:latin typeface="Bookman Old Style" pitchFamily="18" charset="0"/>
            </a:endParaRPr>
          </a:p>
        </p:txBody>
      </p:sp>
      <p:sp>
        <p:nvSpPr>
          <p:cNvPr id="8196" name="WordArt 6"/>
          <p:cNvSpPr>
            <a:spLocks noChangeArrowheads="1" noChangeShapeType="1" noTextEdit="1"/>
          </p:cNvSpPr>
          <p:nvPr/>
        </p:nvSpPr>
        <p:spPr bwMode="auto">
          <a:xfrm>
            <a:off x="1928813" y="1143000"/>
            <a:ext cx="6238875" cy="27384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chemeClr val="accent1"/>
                </a:solidFill>
                <a:latin typeface="a_RussDecor"/>
              </a:rPr>
              <a:t>Сучасні аспекти </a:t>
            </a:r>
          </a:p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chemeClr val="accent1"/>
                </a:solidFill>
                <a:latin typeface="a_RussDecor"/>
              </a:rPr>
              <a:t>патріотичного виховання</a:t>
            </a:r>
          </a:p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chemeClr val="accent1"/>
                </a:solidFill>
                <a:latin typeface="a_RussDecor"/>
              </a:rPr>
              <a:t> засобами музейної </a:t>
            </a:r>
          </a:p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chemeClr val="accent1"/>
                </a:solidFill>
                <a:latin typeface="a_RussDecor"/>
              </a:rPr>
              <a:t>педагогіки  </a:t>
            </a:r>
          </a:p>
          <a:p>
            <a:pPr algn="ctr"/>
            <a:endParaRPr lang="uk-UA" sz="3600" b="1" kern="10">
              <a:ln w="9525">
                <a:noFill/>
                <a:round/>
                <a:headEnd/>
                <a:tailEnd/>
              </a:ln>
              <a:solidFill>
                <a:schemeClr val="accent1"/>
              </a:solidFill>
              <a:latin typeface="a_RussDecor"/>
            </a:endParaRPr>
          </a:p>
        </p:txBody>
      </p:sp>
    </p:spTree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uk-UA" dirty="0" smtClean="0">
                <a:latin typeface="a_RussDecor" pitchFamily="82" charset="-52"/>
              </a:rPr>
              <a:t>експозиція</a:t>
            </a:r>
            <a:br>
              <a:rPr lang="uk-UA" dirty="0" smtClean="0">
                <a:latin typeface="a_RussDecor" pitchFamily="82" charset="-52"/>
              </a:rPr>
            </a:br>
            <a:r>
              <a:rPr lang="uk-UA" dirty="0" smtClean="0">
                <a:latin typeface="a_RussDecor" pitchFamily="82" charset="-52"/>
              </a:rPr>
              <a:t>   Визвольна боротьба ОУН- УПА</a:t>
            </a:r>
            <a:endParaRPr lang="uk-UA" dirty="0"/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1857375" y="1857375"/>
            <a:ext cx="6708775" cy="414337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uk-UA" sz="2400" b="1" dirty="0" smtClean="0"/>
              <a:t>В представленій експозиції  - </a:t>
            </a:r>
          </a:p>
          <a:p>
            <a:pPr>
              <a:buFont typeface="Wingdings 2" pitchFamily="18" charset="2"/>
              <a:buNone/>
            </a:pPr>
            <a:r>
              <a:rPr lang="uk-UA" sz="2400" b="1" dirty="0" smtClean="0"/>
              <a:t>                                                     259 експонатів</a:t>
            </a:r>
          </a:p>
          <a:p>
            <a:pPr>
              <a:buFont typeface="Wingdings 2" pitchFamily="18" charset="2"/>
              <a:buNone/>
            </a:pPr>
            <a:r>
              <a:rPr lang="uk-UA" sz="2400" b="1" dirty="0" smtClean="0"/>
              <a:t> З них -  110 оригінали.</a:t>
            </a:r>
          </a:p>
          <a:p>
            <a:pPr>
              <a:buFont typeface="Wingdings 2" pitchFamily="18" charset="2"/>
              <a:buNone/>
            </a:pPr>
            <a:endParaRPr lang="uk-UA" sz="2400" b="1" dirty="0" smtClean="0"/>
          </a:p>
          <a:p>
            <a:pPr algn="ctr">
              <a:buFont typeface="Wingdings 2" pitchFamily="18" charset="2"/>
              <a:buNone/>
            </a:pPr>
            <a:r>
              <a:rPr lang="uk-UA" sz="2400" b="1" dirty="0" smtClean="0"/>
              <a:t>(Списки репресованих, біографії воїнів ОУН-УПА, особиста переписка, матеріали з радянської і сучасної преси…)</a:t>
            </a:r>
            <a:endParaRPr lang="ru-RU" sz="2400" b="1" dirty="0" smtClean="0"/>
          </a:p>
          <a:p>
            <a:pPr>
              <a:buFont typeface="Wingdings 2" pitchFamily="18" charset="2"/>
              <a:buNone/>
            </a:pPr>
            <a:endParaRPr lang="uk-UA" dirty="0" smtClean="0"/>
          </a:p>
        </p:txBody>
      </p:sp>
    </p:spTree>
  </p:cSld>
  <p:clrMapOvr>
    <a:masterClrMapping/>
  </p:clrMapOvr>
  <p:transition spd="slow">
    <p:cut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uk-UA" b="1" dirty="0" smtClean="0">
                <a:ln w="0">
                  <a:solidFill>
                    <a:schemeClr val="tx2"/>
                  </a:solidFill>
                </a:ln>
                <a:solidFill>
                  <a:schemeClr val="accent1">
                    <a:lumMod val="50000"/>
                  </a:schemeClr>
                </a:solidFill>
                <a:effectLst/>
                <a:latin typeface="a_RussDecor" pitchFamily="82" charset="-52"/>
              </a:rPr>
              <a:t>Олекса </a:t>
            </a:r>
            <a:r>
              <a:rPr lang="uk-UA" b="1" dirty="0" err="1" smtClean="0">
                <a:ln w="0">
                  <a:solidFill>
                    <a:schemeClr val="tx2"/>
                  </a:solidFill>
                </a:ln>
                <a:solidFill>
                  <a:schemeClr val="accent1">
                    <a:lumMod val="50000"/>
                  </a:schemeClr>
                </a:solidFill>
                <a:effectLst/>
                <a:latin typeface="a_RussDecor" pitchFamily="82" charset="-52"/>
              </a:rPr>
              <a:t>Голуб</a:t>
            </a:r>
            <a:r>
              <a:rPr lang="uk-UA" b="1" dirty="0" err="1" smtClean="0">
                <a:ln w="0">
                  <a:solidFill>
                    <a:schemeClr val="tx2"/>
                  </a:solidFill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/>
                <a:cs typeface="Times New Roman"/>
              </a:rPr>
              <a:t>'</a:t>
            </a:r>
            <a:r>
              <a:rPr lang="uk-UA" b="1" dirty="0" err="1" smtClean="0">
                <a:ln w="0">
                  <a:solidFill>
                    <a:schemeClr val="tx2"/>
                  </a:solidFill>
                </a:ln>
                <a:solidFill>
                  <a:schemeClr val="accent1">
                    <a:lumMod val="50000"/>
                  </a:schemeClr>
                </a:solidFill>
                <a:effectLst/>
                <a:latin typeface="a_RussDecor" pitchFamily="82" charset="-52"/>
              </a:rPr>
              <a:t>як</a:t>
            </a:r>
            <a:endParaRPr lang="uk-UA" dirty="0"/>
          </a:p>
        </p:txBody>
      </p:sp>
      <p:pic>
        <p:nvPicPr>
          <p:cNvPr id="4" name="Місце для вмісту 3" descr="C:\Documents and Settings\admin\Мои документы\My PaperPort Documents\26 Лютий 2013 р. (2).jpg"/>
          <p:cNvPicPr>
            <a:picLocks noGrp="1"/>
          </p:cNvPicPr>
          <p:nvPr>
            <p:ph idx="1"/>
          </p:nvPr>
        </p:nvPicPr>
        <p:blipFill>
          <a:blip r:embed="rId2" cstate="print"/>
          <a:srcRect l="14431" t="15187" r="47406" b="44159"/>
          <a:stretch>
            <a:fillRect/>
          </a:stretch>
        </p:blipFill>
        <p:spPr>
          <a:xfrm>
            <a:off x="1857356" y="1500174"/>
            <a:ext cx="2966181" cy="4336969"/>
          </a:xfrm>
          <a:effectLst>
            <a:softEdge rad="112500"/>
          </a:effectLst>
        </p:spPr>
      </p:pic>
      <p:pic>
        <p:nvPicPr>
          <p:cNvPr id="5" name="Рисунок 4" descr="C:\Documents and Settings\admin\Мои документы\My PaperPort Documents\26 Лютий 2013 р..jpg"/>
          <p:cNvPicPr/>
          <p:nvPr/>
        </p:nvPicPr>
        <p:blipFill>
          <a:blip r:embed="rId3" cstate="print"/>
          <a:srcRect l="17478" t="5023" r="5717" b="24065"/>
          <a:stretch>
            <a:fillRect/>
          </a:stretch>
        </p:blipFill>
        <p:spPr bwMode="auto">
          <a:xfrm>
            <a:off x="5143504" y="1500174"/>
            <a:ext cx="3286148" cy="4286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ut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uk-UA" b="1" dirty="0" smtClean="0">
                <a:ln w="0">
                  <a:solidFill>
                    <a:schemeClr val="tx2"/>
                  </a:solidFill>
                </a:ln>
                <a:solidFill>
                  <a:schemeClr val="accent1">
                    <a:lumMod val="50000"/>
                  </a:schemeClr>
                </a:solidFill>
                <a:effectLst/>
                <a:latin typeface="a_RussDecor" pitchFamily="82" charset="-52"/>
              </a:rPr>
              <a:t>Володимир </a:t>
            </a:r>
            <a:r>
              <a:rPr lang="uk-UA" b="1" dirty="0" err="1" smtClean="0">
                <a:ln w="0">
                  <a:solidFill>
                    <a:schemeClr val="tx2"/>
                  </a:solidFill>
                </a:ln>
                <a:solidFill>
                  <a:schemeClr val="accent1">
                    <a:lumMod val="50000"/>
                  </a:schemeClr>
                </a:solidFill>
                <a:effectLst/>
                <a:latin typeface="a_RussDecor" pitchFamily="82" charset="-52"/>
              </a:rPr>
              <a:t>Леник</a:t>
            </a:r>
            <a:endParaRPr lang="uk-UA" dirty="0"/>
          </a:p>
        </p:txBody>
      </p:sp>
      <p:pic>
        <p:nvPicPr>
          <p:cNvPr id="4" name="Picture 2" descr="26 Лютий 2016 р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4462" t="10091" r="15697" b="45760"/>
          <a:stretch>
            <a:fillRect/>
          </a:stretch>
        </p:blipFill>
        <p:spPr>
          <a:xfrm>
            <a:off x="1357290" y="1142984"/>
            <a:ext cx="3660489" cy="3273628"/>
          </a:xfrm>
          <a:effectLst>
            <a:softEdge rad="112500"/>
          </a:effectLst>
        </p:spPr>
      </p:pic>
      <p:pic>
        <p:nvPicPr>
          <p:cNvPr id="5" name="Picture 3" descr="26 Лютий 2016 р"/>
          <p:cNvPicPr>
            <a:picLocks noChangeAspect="1" noChangeArrowheads="1"/>
          </p:cNvPicPr>
          <p:nvPr/>
        </p:nvPicPr>
        <p:blipFill>
          <a:blip r:embed="rId3" cstate="print"/>
          <a:srcRect l="19753" t="64717" r="19930" b="6099"/>
          <a:stretch>
            <a:fillRect/>
          </a:stretch>
        </p:blipFill>
        <p:spPr bwMode="auto">
          <a:xfrm>
            <a:off x="4643438" y="3214686"/>
            <a:ext cx="4105275" cy="28082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ut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uk-UA" dirty="0" smtClean="0">
                <a:latin typeface="a_RussDecor" pitchFamily="82" charset="-52"/>
              </a:rPr>
              <a:t>експозиція</a:t>
            </a:r>
            <a:br>
              <a:rPr lang="uk-UA" dirty="0" smtClean="0">
                <a:latin typeface="a_RussDecor" pitchFamily="82" charset="-52"/>
              </a:rPr>
            </a:br>
            <a:r>
              <a:rPr lang="uk-UA" dirty="0" err="1" smtClean="0">
                <a:latin typeface="a_RussDecor" pitchFamily="82" charset="-52"/>
              </a:rPr>
              <a:t>“Новітні</a:t>
            </a:r>
            <a:r>
              <a:rPr lang="uk-UA" dirty="0" smtClean="0">
                <a:latin typeface="a_RussDecor" pitchFamily="82" charset="-52"/>
              </a:rPr>
              <a:t> герої ХХІ </a:t>
            </a:r>
            <a:r>
              <a:rPr lang="uk-UA" dirty="0" err="1" smtClean="0">
                <a:latin typeface="a_RussDecor" pitchFamily="82" charset="-52"/>
              </a:rPr>
              <a:t>століття”</a:t>
            </a:r>
            <a:endParaRPr lang="uk-UA" dirty="0"/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>
          <a:xfrm>
            <a:off x="1571604" y="2143116"/>
            <a:ext cx="7000875" cy="2286005"/>
          </a:xfrm>
        </p:spPr>
        <p:txBody>
          <a:bodyPr/>
          <a:lstStyle/>
          <a:p>
            <a:pPr>
              <a:buClrTx/>
              <a:buFont typeface="Arial" charset="0"/>
              <a:buChar char="•"/>
            </a:pPr>
            <a:r>
              <a:rPr lang="uk-UA" sz="2400" b="1" dirty="0" smtClean="0"/>
              <a:t>Стенд </a:t>
            </a:r>
            <a:r>
              <a:rPr lang="uk-UA" sz="2400" b="1" dirty="0" err="1" smtClean="0"/>
              <a:t>“Небесна</a:t>
            </a:r>
            <a:r>
              <a:rPr lang="uk-UA" sz="2400" b="1" dirty="0" smtClean="0"/>
              <a:t> </a:t>
            </a:r>
            <a:r>
              <a:rPr lang="uk-UA" sz="2400" b="1" dirty="0" err="1" smtClean="0"/>
              <a:t>Сотня”</a:t>
            </a:r>
            <a:endParaRPr lang="uk-UA" sz="2400" b="1" dirty="0" smtClean="0"/>
          </a:p>
          <a:p>
            <a:pPr>
              <a:buClrTx/>
              <a:buFont typeface="Arial" charset="0"/>
              <a:buChar char="•"/>
            </a:pPr>
            <a:r>
              <a:rPr lang="uk-UA" sz="2400" b="1" i="1" dirty="0" smtClean="0"/>
              <a:t>Тимчасова експозиція </a:t>
            </a:r>
            <a:r>
              <a:rPr lang="uk-UA" sz="2400" b="1" i="1" dirty="0" err="1" smtClean="0"/>
              <a:t>“Герої</a:t>
            </a:r>
            <a:r>
              <a:rPr lang="uk-UA" sz="2400" b="1" i="1" dirty="0" smtClean="0"/>
              <a:t> Небесної Сотні і           воїни </a:t>
            </a:r>
            <a:r>
              <a:rPr lang="uk-UA" sz="2400" b="1" i="1" dirty="0" err="1" smtClean="0"/>
              <a:t>АТО”</a:t>
            </a:r>
            <a:endParaRPr lang="uk-UA" sz="2400" b="1" i="1" dirty="0" smtClean="0"/>
          </a:p>
          <a:p>
            <a:pPr>
              <a:buClrTx/>
              <a:buFont typeface="Arial" charset="0"/>
              <a:buChar char="•"/>
            </a:pPr>
            <a:r>
              <a:rPr lang="uk-UA" sz="2400" b="1" dirty="0" smtClean="0"/>
              <a:t>Матеріали, зібрані волонтерськими загонами.</a:t>
            </a:r>
          </a:p>
          <a:p>
            <a:pPr>
              <a:buClrTx/>
              <a:buFont typeface="Arial" charset="0"/>
              <a:buChar char="•"/>
            </a:pPr>
            <a:r>
              <a:rPr lang="uk-UA" sz="2400" b="1" i="1" dirty="0" err="1" smtClean="0"/>
              <a:t>“Наші</a:t>
            </a:r>
            <a:r>
              <a:rPr lang="uk-UA" sz="2400" b="1" i="1" dirty="0" smtClean="0"/>
              <a:t> односельчани – учасники </a:t>
            </a:r>
            <a:r>
              <a:rPr lang="uk-UA" sz="2400" b="1" i="1" dirty="0" err="1" smtClean="0"/>
              <a:t>АТО”</a:t>
            </a:r>
            <a:r>
              <a:rPr lang="uk-UA" sz="2400" b="1" i="1" dirty="0" smtClean="0"/>
              <a:t> </a:t>
            </a:r>
            <a:endParaRPr lang="ru-RU" sz="2400" b="1" i="1" dirty="0" smtClean="0"/>
          </a:p>
          <a:p>
            <a:pPr>
              <a:buFont typeface="Wingdings 2" pitchFamily="18" charset="2"/>
              <a:buNone/>
            </a:pPr>
            <a:endParaRPr lang="uk-UA" dirty="0" smtClean="0"/>
          </a:p>
        </p:txBody>
      </p:sp>
    </p:spTree>
  </p:cSld>
  <p:clrMapOvr>
    <a:masterClrMapping/>
  </p:clrMapOvr>
  <p:transition spd="slow">
    <p:cut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a_RussDecor" pitchFamily="82" charset="-52"/>
              </a:rPr>
              <a:t>Новітні герої </a:t>
            </a:r>
            <a:r>
              <a:rPr lang="uk-UA" b="1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a_RussDecor" pitchFamily="82" charset="-52"/>
              </a:rPr>
              <a:t>ХХІст</a:t>
            </a:r>
            <a:r>
              <a:rPr lang="uk-UA" b="1" smtClean="0">
                <a:solidFill>
                  <a:schemeClr val="accent1">
                    <a:lumMod val="50000"/>
                  </a:schemeClr>
                </a:solidFill>
                <a:effectLst/>
                <a:latin typeface="a_RussDecor" pitchFamily="82" charset="-52"/>
              </a:rPr>
              <a:t>.</a:t>
            </a:r>
            <a:endParaRPr lang="uk-UA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42976" y="1000108"/>
            <a:ext cx="3643338" cy="2732504"/>
          </a:xfrm>
          <a:effectLst>
            <a:softEdge rad="112500"/>
          </a:effectLst>
        </p:spPr>
      </p:pic>
      <p:pic>
        <p:nvPicPr>
          <p:cNvPr id="5" name="Picture 4" descr="D:\ЗУСТРІЧІ\фото на сайт\фото на сайт 5\20151025_10175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1071546"/>
            <a:ext cx="3357586" cy="2518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D:\ЗУСТРІЧІ\фото на сайт\фото на сайт 5\20151025_10173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3571876"/>
            <a:ext cx="3857652" cy="28932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 descr="D:\ЗУСТРІЧІ\фото на сайт\фото на сайт 5\20151025_10173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3571876"/>
            <a:ext cx="3905256" cy="2928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ut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2000232" y="928670"/>
            <a:ext cx="635798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i="1" dirty="0" smtClean="0"/>
              <a:t>Минуле вчить сьогодення не повторювати помилок у майбутньому.</a:t>
            </a:r>
            <a:endParaRPr lang="uk-UA" sz="4800" b="1" dirty="0"/>
          </a:p>
        </p:txBody>
      </p:sp>
    </p:spTree>
  </p:cSld>
  <p:clrMapOvr>
    <a:masterClrMapping/>
  </p:clrMapOvr>
  <p:transition spd="slow">
    <p:cut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WordArt 5"/>
          <p:cNvSpPr>
            <a:spLocks noChangeArrowheads="1" noChangeShapeType="1" noTextEdit="1"/>
          </p:cNvSpPr>
          <p:nvPr/>
        </p:nvSpPr>
        <p:spPr bwMode="auto">
          <a:xfrm>
            <a:off x="2643174" y="333375"/>
            <a:ext cx="4857784" cy="15954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6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latin typeface="a_RussDecor" pitchFamily="82" charset="-52"/>
                <a:cs typeface="Times New Roman"/>
              </a:rPr>
              <a:t>Нормативно-правова</a:t>
            </a:r>
            <a:r>
              <a:rPr lang="ru-RU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latin typeface="a_RussDecor" pitchFamily="82" charset="-52"/>
                <a:cs typeface="Times New Roman"/>
              </a:rPr>
              <a:t> </a:t>
            </a:r>
          </a:p>
          <a:p>
            <a:pPr algn="ctr">
              <a:defRPr/>
            </a:pPr>
            <a:r>
              <a:rPr lang="ru-RU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latin typeface="a_RussDecor" pitchFamily="82" charset="-52"/>
                <a:cs typeface="Times New Roman"/>
              </a:rPr>
              <a:t>база </a:t>
            </a:r>
            <a:r>
              <a:rPr lang="ru-RU" sz="36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latin typeface="a_RussDecor" pitchFamily="82" charset="-52"/>
                <a:cs typeface="Times New Roman"/>
              </a:rPr>
              <a:t>розвитку</a:t>
            </a:r>
            <a:r>
              <a:rPr lang="ru-RU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latin typeface="a_RussDecor" pitchFamily="82" charset="-52"/>
                <a:cs typeface="Times New Roman"/>
              </a:rPr>
              <a:t> </a:t>
            </a:r>
          </a:p>
          <a:p>
            <a:pPr algn="ctr">
              <a:defRPr/>
            </a:pPr>
            <a:r>
              <a:rPr lang="ru-RU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latin typeface="a_RussDecor" pitchFamily="82" charset="-52"/>
                <a:cs typeface="Times New Roman"/>
              </a:rPr>
              <a:t>музейної </a:t>
            </a:r>
            <a:r>
              <a:rPr lang="ru-RU" sz="36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latin typeface="a_RussDecor" pitchFamily="82" charset="-52"/>
                <a:cs typeface="Times New Roman"/>
              </a:rPr>
              <a:t>освіти</a:t>
            </a:r>
            <a:r>
              <a:rPr lang="ru-RU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_RussDecor" pitchFamily="82" charset="-52"/>
                <a:cs typeface="Times New Roman"/>
              </a:rPr>
              <a:t> </a:t>
            </a:r>
          </a:p>
          <a:p>
            <a:pPr algn="ctr">
              <a:defRPr/>
            </a:pPr>
            <a:endParaRPr lang="uk-UA" sz="3600" b="1" i="1" kern="1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571625" y="1928813"/>
            <a:ext cx="7143750" cy="3857625"/>
          </a:xfrm>
        </p:spPr>
        <p:txBody>
          <a:bodyPr/>
          <a:lstStyle/>
          <a:p>
            <a:pPr marL="0" eaLnBrk="1" hangingPunct="1">
              <a:spcBef>
                <a:spcPct val="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Закон України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«Про музеї та музейну справу»;</a:t>
            </a:r>
          </a:p>
          <a:p>
            <a:pPr marL="0" eaLnBrk="1" hangingPunct="1">
              <a:spcBef>
                <a:spcPct val="0"/>
              </a:spcBef>
              <a:buClrTx/>
              <a:buSzTx/>
              <a:defRPr/>
            </a:pP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eaLnBrk="1" hangingPunct="1">
              <a:spcBef>
                <a:spcPct val="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Закон України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«Про позашкільну освіту</a:t>
            </a:r>
          </a:p>
          <a:p>
            <a:pPr marL="0" eaLnBrk="1" hangingPunct="1">
              <a:spcBef>
                <a:spcPct val="0"/>
              </a:spcBef>
              <a:buClrTx/>
              <a:buSzTx/>
              <a:defRPr/>
            </a:pPr>
            <a:endParaRPr lang="uk-UA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eaLnBrk="1" hangingPunct="1">
              <a:spcBef>
                <a:spcPct val="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uk-UA" sz="2400" b="1" dirty="0" smtClean="0">
                <a:solidFill>
                  <a:schemeClr val="tx1"/>
                </a:solidFill>
              </a:rPr>
              <a:t>Наказ МОН </a:t>
            </a:r>
            <a:r>
              <a:rPr lang="uk-UA" sz="2400" dirty="0" smtClean="0">
                <a:solidFill>
                  <a:schemeClr val="tx1"/>
                </a:solidFill>
              </a:rPr>
              <a:t>від 04.09.2006 №640 «Про     внесення змін до положень щодо музеїв при навчальних закладах, які перебувають у сфері управління МОН» </a:t>
            </a:r>
          </a:p>
          <a:p>
            <a:pPr marL="0" eaLnBrk="1" hangingPunct="1">
              <a:spcBef>
                <a:spcPct val="0"/>
              </a:spcBef>
              <a:buClrTx/>
              <a:buSzTx/>
              <a:defRPr/>
            </a:pPr>
            <a:endParaRPr lang="uk-UA" sz="2400" dirty="0" smtClean="0">
              <a:solidFill>
                <a:schemeClr val="tx1"/>
              </a:solidFill>
            </a:endParaRPr>
          </a:p>
          <a:p>
            <a:pPr marL="0" eaLnBrk="1" hangingPunct="1">
              <a:spcBef>
                <a:spcPct val="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uk-UA" sz="2400" b="1" dirty="0" smtClean="0">
                <a:solidFill>
                  <a:schemeClr val="tx1"/>
                </a:solidFill>
              </a:rPr>
              <a:t>Положення про звання «Зразковий музей»</a:t>
            </a:r>
            <a:r>
              <a:rPr lang="uk-UA" sz="2400" dirty="0" smtClean="0">
                <a:solidFill>
                  <a:schemeClr val="tx1"/>
                </a:solidFill>
              </a:rPr>
              <a:t>; </a:t>
            </a:r>
            <a:r>
              <a:rPr lang="uk-UA" sz="2400" b="1" dirty="0" smtClean="0">
                <a:solidFill>
                  <a:schemeClr val="tx1"/>
                </a:solidFill>
              </a:rPr>
              <a:t>Наказ МОН</a:t>
            </a:r>
            <a:r>
              <a:rPr lang="uk-UA" sz="2400" dirty="0" smtClean="0">
                <a:solidFill>
                  <a:schemeClr val="tx1"/>
                </a:solidFill>
              </a:rPr>
              <a:t> від 01.02.2010 № 60 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uk-UA" b="1" dirty="0" smtClean="0"/>
              <a:t> </a:t>
            </a:r>
            <a:endParaRPr lang="uk-UA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 txBox="1">
            <a:spLocks/>
          </p:cNvSpPr>
          <p:nvPr/>
        </p:nvSpPr>
        <p:spPr bwMode="auto">
          <a:xfrm>
            <a:off x="1763713" y="2133600"/>
            <a:ext cx="619283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buClr>
                <a:srgbClr val="000099"/>
              </a:buClr>
            </a:pPr>
            <a:r>
              <a:rPr lang="uk-UA" sz="2800" b="1" i="1">
                <a:latin typeface="Comic Sans MS" pitchFamily="66" charset="0"/>
              </a:rPr>
              <a:t> </a:t>
            </a:r>
            <a:endParaRPr lang="ru-RU" sz="2800" b="1" i="1">
              <a:latin typeface="Comic Sans MS" pitchFamily="66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763713" y="3357563"/>
            <a:ext cx="6696075" cy="504825"/>
          </a:xfrm>
          <a:prstGeom prst="rect">
            <a:avLst/>
          </a:prstGeom>
        </p:spPr>
        <p:txBody>
          <a:bodyPr anchor="b">
            <a:normAutofit lnSpcReduction="10000"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000099"/>
              </a:buClr>
              <a:defRPr/>
            </a:pPr>
            <a:endParaRPr lang="ru-RU" sz="2800" b="1" i="1" dirty="0" smtClean="0">
              <a:latin typeface="Comic Sans MS" pitchFamily="66" charset="0"/>
            </a:endParaRPr>
          </a:p>
        </p:txBody>
      </p:sp>
      <p:sp>
        <p:nvSpPr>
          <p:cNvPr id="10244" name="Заголовок 1"/>
          <p:cNvSpPr txBox="1">
            <a:spLocks/>
          </p:cNvSpPr>
          <p:nvPr/>
        </p:nvSpPr>
        <p:spPr bwMode="auto">
          <a:xfrm>
            <a:off x="1763713" y="4508500"/>
            <a:ext cx="676910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buClr>
                <a:srgbClr val="000099"/>
              </a:buClr>
            </a:pPr>
            <a:endParaRPr lang="uk-UA" sz="3000" b="1" i="1">
              <a:latin typeface="Comic Sans MS" pitchFamily="66" charset="0"/>
            </a:endParaRPr>
          </a:p>
        </p:txBody>
      </p:sp>
      <p:sp>
        <p:nvSpPr>
          <p:cNvPr id="10245" name="WordArt 8"/>
          <p:cNvSpPr>
            <a:spLocks noChangeArrowheads="1" noChangeShapeType="1" noTextEdit="1"/>
          </p:cNvSpPr>
          <p:nvPr/>
        </p:nvSpPr>
        <p:spPr bwMode="auto">
          <a:xfrm>
            <a:off x="1547813" y="333375"/>
            <a:ext cx="7056437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uk-UA" sz="3600" b="1" i="1" kern="1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Bookman Old Style"/>
            </a:endParaRPr>
          </a:p>
        </p:txBody>
      </p:sp>
      <p:sp>
        <p:nvSpPr>
          <p:cNvPr id="10246" name="Заголовок 6"/>
          <p:cNvSpPr>
            <a:spLocks noGrp="1"/>
          </p:cNvSpPr>
          <p:nvPr>
            <p:ph type="title"/>
          </p:nvPr>
        </p:nvSpPr>
        <p:spPr bwMode="auto">
          <a:xfrm>
            <a:off x="2857500" y="274638"/>
            <a:ext cx="4857750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uk-UA" sz="3600" b="1" smtClean="0">
                <a:effectLst/>
                <a:latin typeface="a_RussDecor" pitchFamily="82" charset="-52"/>
              </a:rPr>
              <a:t>Музейна педагогіка</a:t>
            </a:r>
          </a:p>
        </p:txBody>
      </p:sp>
      <p:sp>
        <p:nvSpPr>
          <p:cNvPr id="10247" name="Содержимое 7"/>
          <p:cNvSpPr>
            <a:spLocks noGrp="1"/>
          </p:cNvSpPr>
          <p:nvPr>
            <p:ph idx="1"/>
          </p:nvPr>
        </p:nvSpPr>
        <p:spPr>
          <a:xfrm>
            <a:off x="2000250" y="1447800"/>
            <a:ext cx="6715125" cy="455295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            -  Термін </a:t>
            </a:r>
            <a:r>
              <a:rPr lang="uk-UA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„музейна</a:t>
            </a:r>
            <a:r>
              <a:rPr lang="uk-UA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педагогіка ”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вперше з’явився в Німеччині у 1934 році, і на сьогодні-це комплексна наукова дисципліна, яка базується на поєднанні основ музеєзнавства, педагогіки та психології. Вона вивчає освітні аспекти музейної комунікації.  ЇЇ теоретична база ще окреслюється, а практичною необхідністю і сьогодні залишається об’єктивне пізнання закономірностей її розвитку, міждисциплінарних зв’язків, формування наукового апарату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4500" y="360363"/>
            <a:ext cx="7124700" cy="996950"/>
          </a:xfrm>
        </p:spPr>
        <p:txBody>
          <a:bodyPr/>
          <a:lstStyle/>
          <a:p>
            <a:pPr algn="ctr">
              <a:defRPr/>
            </a:pPr>
            <a:r>
              <a:rPr lang="uk-UA" sz="4000" b="1" dirty="0" smtClean="0">
                <a:latin typeface="a_RussDecor" pitchFamily="82" charset="-52"/>
              </a:rPr>
              <a:t>Музей і школа</a:t>
            </a:r>
            <a:endParaRPr lang="uk-UA" sz="4000" b="1" dirty="0">
              <a:latin typeface="a_RussDecor" pitchFamily="82" charset="-52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5985" y="1785938"/>
            <a:ext cx="5929353" cy="4079875"/>
          </a:xfrm>
        </p:spPr>
        <p:txBody>
          <a:bodyPr/>
          <a:lstStyle/>
          <a:p>
            <a:pPr>
              <a:defRPr/>
            </a:pPr>
            <a:r>
              <a:rPr lang="uk-UA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Музей і школа </a:t>
            </a: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меті своєї діяльності  мають багато спільного: вони прагнуть виховати почуття патріотизму, свідоме ставлення до надбань світової та вітчизняної культури та науки; розвивати мислення, творчі здібності та певні практичні навички, стимулювати творчу  активність  особистості.</a:t>
            </a: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defRPr/>
            </a:pPr>
            <a:endParaRPr lang="uk-UA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ut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/>
          </p:cNvSpPr>
          <p:nvPr>
            <p:ph type="body" idx="1"/>
          </p:nvPr>
        </p:nvSpPr>
        <p:spPr>
          <a:xfrm>
            <a:off x="2500298" y="2285992"/>
            <a:ext cx="5429288" cy="2928944"/>
          </a:xfrm>
        </p:spPr>
        <p:txBody>
          <a:bodyPr/>
          <a:lstStyle/>
          <a:p>
            <a:pPr>
              <a:buClrTx/>
              <a:buFont typeface="Arial" charset="0"/>
              <a:buChar char="•"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принцип гуманізму</a:t>
            </a:r>
          </a:p>
          <a:p>
            <a:pPr>
              <a:buClrTx/>
              <a:buFont typeface="Arial" charset="0"/>
              <a:buChar char="•"/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принцип гуманізації</a:t>
            </a:r>
          </a:p>
          <a:p>
            <a:pPr>
              <a:buClrTx/>
              <a:buSzPct val="150000"/>
              <a:buFont typeface="Arial" charset="0"/>
              <a:buChar char="•"/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  принцип природовідповідності </a:t>
            </a:r>
          </a:p>
          <a:p>
            <a:pPr>
              <a:buClrTx/>
              <a:buSzPct val="150000"/>
              <a:buFont typeface="Arial" charset="0"/>
              <a:buChar char="•"/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принцип культуровідповідності</a:t>
            </a:r>
          </a:p>
          <a:p>
            <a:pPr>
              <a:buClrTx/>
              <a:buSzPct val="150000"/>
              <a:buFont typeface="Arial" charset="0"/>
              <a:buChar char="•"/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  принцип залучення особливості </a:t>
            </a:r>
          </a:p>
          <a:p>
            <a:pPr>
              <a:buClrTx/>
              <a:buSzPct val="150000"/>
              <a:buNone/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      в значущу діяльність</a:t>
            </a:r>
          </a:p>
          <a:p>
            <a:pPr algn="ctr">
              <a:lnSpc>
                <a:spcPct val="90000"/>
              </a:lnSpc>
              <a:buClrTx/>
              <a:buFont typeface="Arial" charset="0"/>
              <a:buChar char="•"/>
            </a:pPr>
            <a:endParaRPr lang="ru-RU" sz="2400" b="1" i="1" dirty="0" smtClean="0">
              <a:latin typeface="a_RussDecor" pitchFamily="82" charset="-52"/>
            </a:endParaRPr>
          </a:p>
        </p:txBody>
      </p:sp>
      <p:sp>
        <p:nvSpPr>
          <p:cNvPr id="12291" name="WordArt 4"/>
          <p:cNvSpPr>
            <a:spLocks noChangeArrowheads="1" noChangeShapeType="1" noTextEdit="1"/>
          </p:cNvSpPr>
          <p:nvPr/>
        </p:nvSpPr>
        <p:spPr bwMode="auto">
          <a:xfrm>
            <a:off x="2143108" y="285728"/>
            <a:ext cx="5715040" cy="128588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uk-UA" sz="2800" b="1" kern="10" dirty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latin typeface="a_RussDecor" pitchFamily="82" charset="-52"/>
              </a:rPr>
              <a:t>Принципи реалізації </a:t>
            </a:r>
          </a:p>
          <a:p>
            <a:pPr algn="ctr">
              <a:defRPr/>
            </a:pPr>
            <a:r>
              <a:rPr lang="uk-UA" sz="2800" b="1" kern="10" dirty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latin typeface="a_RussDecor" pitchFamily="82" charset="-52"/>
              </a:rPr>
              <a:t>музейної педагогіки</a:t>
            </a:r>
            <a:r>
              <a:rPr lang="uk-UA" sz="2800" b="1" i="1" kern="10" dirty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Bookman Old Style"/>
              </a:rPr>
              <a:t>:</a:t>
            </a:r>
          </a:p>
        </p:txBody>
      </p:sp>
    </p:spTree>
  </p:cSld>
  <p:clrMapOvr>
    <a:masterClrMapping/>
  </p:clrMapOvr>
  <p:transition spd="slow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1925" y="360363"/>
            <a:ext cx="7407275" cy="1471612"/>
          </a:xfrm>
        </p:spPr>
        <p:txBody>
          <a:bodyPr/>
          <a:lstStyle/>
          <a:p>
            <a:pPr algn="ctr">
              <a:defRPr/>
            </a:pPr>
            <a:r>
              <a:rPr lang="uk-UA" sz="4000" b="1" dirty="0" smtClean="0">
                <a:solidFill>
                  <a:schemeClr val="tx2"/>
                </a:solidFill>
                <a:latin typeface="a_RussDecor" pitchFamily="82" charset="-52"/>
              </a:rPr>
              <a:t>Форми уроків із залученням музейної педагогіки</a:t>
            </a:r>
            <a:endParaRPr lang="uk-UA" sz="4000" b="1" dirty="0">
              <a:solidFill>
                <a:schemeClr val="tx2"/>
              </a:solidFill>
              <a:latin typeface="a_RussDecor" pitchFamily="82" charset="-52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43042" y="1928802"/>
            <a:ext cx="7286625" cy="3929062"/>
          </a:xfrm>
        </p:spPr>
        <p:txBody>
          <a:bodyPr/>
          <a:lstStyle/>
          <a:p>
            <a:pPr algn="ctr">
              <a:buClrTx/>
              <a:defRPr/>
            </a:pPr>
            <a:endParaRPr lang="uk-UA" sz="2400" b="1" dirty="0" smtClean="0">
              <a:solidFill>
                <a:schemeClr val="tx1"/>
              </a:solidFill>
              <a:latin typeface="a_RussDecor" pitchFamily="82" charset="-52"/>
            </a:endParaRPr>
          </a:p>
          <a:p>
            <a:pPr>
              <a:buClrTx/>
              <a:buFont typeface="Arial" pitchFamily="34" charset="0"/>
              <a:buChar char="•"/>
              <a:defRPr/>
            </a:pP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уроки у  формі конкурсів, турнірів, вікторин;</a:t>
            </a:r>
          </a:p>
          <a:p>
            <a:pPr>
              <a:buClrTx/>
              <a:buFont typeface="Arial" pitchFamily="34" charset="0"/>
              <a:buChar char="•"/>
              <a:defRPr/>
            </a:pPr>
            <a:r>
              <a:rPr lang="uk-UA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уроки мудрості, мужності, урок-презентація;</a:t>
            </a:r>
          </a:p>
          <a:p>
            <a:pPr>
              <a:buClrTx/>
              <a:buFont typeface="Arial" pitchFamily="34" charset="0"/>
              <a:buChar char="•"/>
              <a:defRPr/>
            </a:pP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уроки з використанням фантазії: урок-казка;  </a:t>
            </a:r>
          </a:p>
          <a:p>
            <a:pPr>
              <a:buClrTx/>
              <a:defRPr/>
            </a:pP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майстер-клас;</a:t>
            </a:r>
          </a:p>
          <a:p>
            <a:pPr>
              <a:buClrTx/>
              <a:buFont typeface="Arial" pitchFamily="34" charset="0"/>
              <a:buChar char="•"/>
              <a:defRPr/>
            </a:pP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uk-UA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семінари, репортажі, лекції, конференції;</a:t>
            </a:r>
          </a:p>
          <a:p>
            <a:pPr>
              <a:buClrTx/>
              <a:buFont typeface="Arial" pitchFamily="34" charset="0"/>
              <a:buChar char="•"/>
              <a:defRPr/>
            </a:pP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театралізовані уроки;</a:t>
            </a:r>
          </a:p>
          <a:p>
            <a:pPr>
              <a:buClrTx/>
              <a:buFont typeface="Arial" pitchFamily="34" charset="0"/>
              <a:buChar char="•"/>
              <a:defRPr/>
            </a:pPr>
            <a:r>
              <a:rPr lang="uk-UA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уроки-розслідування;</a:t>
            </a:r>
          </a:p>
          <a:p>
            <a:pPr>
              <a:buClrTx/>
              <a:buFont typeface="Arial" pitchFamily="34" charset="0"/>
              <a:buChar char="•"/>
              <a:defRPr/>
            </a:pP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уроки-наукові-дослідження.</a:t>
            </a: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ut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uk-UA" b="1" dirty="0" smtClean="0">
                <a:ln w="0">
                  <a:solidFill>
                    <a:schemeClr val="tx2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RussDecor" pitchFamily="82" charset="-52"/>
              </a:rPr>
              <a:t>Історія створення музею</a:t>
            </a:r>
            <a:br>
              <a:rPr lang="uk-UA" b="1" dirty="0" smtClean="0">
                <a:ln w="0">
                  <a:solidFill>
                    <a:schemeClr val="tx2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RussDecor" pitchFamily="82" charset="-52"/>
              </a:rPr>
            </a:br>
            <a:r>
              <a:rPr lang="uk-UA" b="1" dirty="0" smtClean="0">
                <a:ln w="0">
                  <a:solidFill>
                    <a:schemeClr val="tx2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RussDecor" pitchFamily="82" charset="-52"/>
              </a:rPr>
              <a:t> «Історія рідного </a:t>
            </a:r>
            <a:r>
              <a:rPr lang="uk-UA" b="1" dirty="0" smtClean="0">
                <a:ln w="0">
                  <a:solidFill>
                    <a:schemeClr val="tx2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a_RussDecor" pitchFamily="82" charset="-52"/>
              </a:rPr>
              <a:t>краю</a:t>
            </a:r>
            <a:r>
              <a:rPr lang="uk-UA" b="1" dirty="0" smtClean="0">
                <a:ln w="0">
                  <a:solidFill>
                    <a:schemeClr val="tx2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RussDecor" pitchFamily="82" charset="-52"/>
              </a:rPr>
              <a:t>»</a:t>
            </a: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>
          <a:xfrm>
            <a:off x="2071688" y="2071688"/>
            <a:ext cx="6429375" cy="3195637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uk-UA" sz="2400" b="1" dirty="0" smtClean="0"/>
              <a:t>            Музей «Історія рідного краю» був заснований в Горожанській  загальноосвітній школі І – ІІІ ст.        в 1991р.  До того часу в школі функціонував музей партизанської  слави. І наказом №56 від 27 серпня 1991р. він був реорганізований.</a:t>
            </a:r>
            <a:endParaRPr lang="ru-RU" sz="2400" b="1" dirty="0" smtClean="0"/>
          </a:p>
          <a:p>
            <a:pPr>
              <a:buFont typeface="Wingdings 2" pitchFamily="18" charset="2"/>
              <a:buNone/>
            </a:pPr>
            <a:endParaRPr lang="uk-UA" dirty="0" smtClean="0"/>
          </a:p>
        </p:txBody>
      </p:sp>
    </p:spTree>
  </p:cSld>
  <p:clrMapOvr>
    <a:masterClrMapping/>
  </p:clrMapOvr>
  <p:transition spd="slow">
    <p:cut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uk-UA" b="1" dirty="0" smtClean="0">
                <a:ln w="0">
                  <a:solidFill>
                    <a:schemeClr val="tx2"/>
                  </a:solidFill>
                </a:ln>
                <a:solidFill>
                  <a:schemeClr val="accent1">
                    <a:lumMod val="50000"/>
                  </a:schemeClr>
                </a:solidFill>
                <a:effectLst/>
                <a:latin typeface="a_RussDecor" pitchFamily="82" charset="-52"/>
              </a:rPr>
              <a:t>Диплом зразкового музею</a:t>
            </a:r>
            <a:r>
              <a:rPr lang="en-US" b="1" dirty="0" smtClean="0">
                <a:ln w="0">
                  <a:solidFill>
                    <a:schemeClr val="tx2"/>
                  </a:solidFill>
                </a:ln>
                <a:solidFill>
                  <a:schemeClr val="accent1">
                    <a:lumMod val="50000"/>
                  </a:schemeClr>
                </a:solidFill>
                <a:effectLst/>
                <a:latin typeface="a_RussDecor" pitchFamily="82" charset="-52"/>
              </a:rPr>
              <a:t/>
            </a:r>
            <a:br>
              <a:rPr lang="en-US" b="1" dirty="0" smtClean="0">
                <a:ln w="0">
                  <a:solidFill>
                    <a:schemeClr val="tx2"/>
                  </a:solidFill>
                </a:ln>
                <a:solidFill>
                  <a:schemeClr val="accent1">
                    <a:lumMod val="50000"/>
                  </a:schemeClr>
                </a:solidFill>
                <a:effectLst/>
                <a:latin typeface="a_RussDecor" pitchFamily="82" charset="-52"/>
              </a:rPr>
            </a:br>
            <a:r>
              <a:rPr lang="uk-UA" b="1" dirty="0" smtClean="0">
                <a:ln w="0">
                  <a:solidFill>
                    <a:schemeClr val="tx2"/>
                  </a:solidFill>
                </a:ln>
                <a:solidFill>
                  <a:schemeClr val="accent1">
                    <a:lumMod val="50000"/>
                  </a:schemeClr>
                </a:solidFill>
                <a:effectLst/>
                <a:latin typeface="a_RussDecor" pitchFamily="82" charset="-52"/>
              </a:rPr>
              <a:t>Свідоцтво про реєстрацію</a:t>
            </a:r>
            <a:endParaRPr lang="uk-UA" dirty="0"/>
          </a:p>
        </p:txBody>
      </p:sp>
      <p:pic>
        <p:nvPicPr>
          <p:cNvPr id="1536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14500" y="1714500"/>
            <a:ext cx="3035300" cy="4286250"/>
          </a:xfrm>
        </p:spPr>
      </p:pic>
      <p:pic>
        <p:nvPicPr>
          <p:cNvPr id="15364" name="Picture 2" descr="F:\музей форум\18 Ноябрь 2010 г. (4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75" y="1714500"/>
            <a:ext cx="3067050" cy="421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6 Лютий 2016 р"/>
          <p:cNvPicPr>
            <a:picLocks noChangeAspect="1" noChangeArrowheads="1"/>
          </p:cNvPicPr>
          <p:nvPr/>
        </p:nvPicPr>
        <p:blipFill>
          <a:blip r:embed="rId2" cstate="print"/>
          <a:srcRect l="14992" t="5600" r="17284" b="26303"/>
          <a:stretch>
            <a:fillRect/>
          </a:stretch>
        </p:blipFill>
        <p:spPr bwMode="auto">
          <a:xfrm>
            <a:off x="1142976" y="714356"/>
            <a:ext cx="3365635" cy="4786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кутник 3"/>
          <p:cNvSpPr/>
          <p:nvPr/>
        </p:nvSpPr>
        <p:spPr>
          <a:xfrm>
            <a:off x="5214942" y="1132960"/>
            <a:ext cx="33023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2800" b="1" dirty="0" smtClean="0">
                <a:ln w="0"/>
                <a:solidFill>
                  <a:srgbClr val="0F6FC6">
                    <a:lumMod val="50000"/>
                  </a:srgbClr>
                </a:solidFill>
                <a:latin typeface="Arial Black" pitchFamily="34" charset="0"/>
              </a:rPr>
              <a:t>“ГОРОЖАНКА</a:t>
            </a:r>
            <a:r>
              <a:rPr lang="uk-UA" sz="2800" b="1" dirty="0" smtClean="0">
                <a:ln w="0"/>
                <a:solidFill>
                  <a:srgbClr val="0F6FC6">
                    <a:lumMod val="50000"/>
                  </a:srgbClr>
                </a:solidFill>
                <a:latin typeface="a_RussDecor" pitchFamily="82" charset="-52"/>
              </a:rPr>
              <a:t>”</a:t>
            </a:r>
            <a:endParaRPr lang="uk-UA" sz="2800" dirty="0">
              <a:solidFill>
                <a:prstClr val="black"/>
              </a:solidFill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4643438" y="1785926"/>
            <a:ext cx="421484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/>
              <a:t>В.Я.</a:t>
            </a:r>
            <a:r>
              <a:rPr lang="uk-UA" sz="2800" b="1" dirty="0" err="1" smtClean="0"/>
              <a:t>Сурмачевський</a:t>
            </a:r>
            <a:endParaRPr lang="uk-UA" sz="2800" b="1" dirty="0" smtClean="0"/>
          </a:p>
          <a:p>
            <a:r>
              <a:rPr lang="uk-UA" sz="2800" b="1" dirty="0" smtClean="0"/>
              <a:t>Д.Й.Бабак</a:t>
            </a:r>
          </a:p>
          <a:p>
            <a:r>
              <a:rPr lang="uk-UA" sz="2800" b="1" dirty="0" smtClean="0"/>
              <a:t>“ </a:t>
            </a:r>
            <a:r>
              <a:rPr lang="uk-UA" sz="2800" b="1" dirty="0" err="1" smtClean="0"/>
              <a:t>Горожанка</a:t>
            </a:r>
            <a:r>
              <a:rPr lang="uk-UA" sz="2800" b="1" dirty="0" smtClean="0"/>
              <a:t>: спогади, роздуми,описи,факти, події ”</a:t>
            </a:r>
          </a:p>
          <a:p>
            <a:r>
              <a:rPr lang="uk-UA" sz="2800" b="1" dirty="0" err="1" smtClean="0"/>
              <a:t>ТЗоВ</a:t>
            </a:r>
            <a:r>
              <a:rPr lang="uk-UA" sz="2800" b="1" dirty="0" smtClean="0"/>
              <a:t> “ Галицька друкарня “ 2002р.</a:t>
            </a:r>
          </a:p>
        </p:txBody>
      </p:sp>
    </p:spTree>
  </p:cSld>
  <p:clrMapOvr>
    <a:masterClrMapping/>
  </p:clrMapOvr>
  <p:transition spd="slow">
    <p:cut thruBlk="1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1524</TotalTime>
  <Words>426</Words>
  <Application>Microsoft Office PowerPoint</Application>
  <PresentationFormat>Екран (4:3)</PresentationFormat>
  <Paragraphs>64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15</vt:i4>
      </vt:variant>
    </vt:vector>
  </HeadingPairs>
  <TitlesOfParts>
    <vt:vector size="16" baseType="lpstr">
      <vt:lpstr>Солнцестояние</vt:lpstr>
      <vt:lpstr>Слайд 1</vt:lpstr>
      <vt:lpstr>Слайд 2</vt:lpstr>
      <vt:lpstr>Музейна педагогіка</vt:lpstr>
      <vt:lpstr>Музей і школа</vt:lpstr>
      <vt:lpstr>Слайд 5</vt:lpstr>
      <vt:lpstr>Форми уроків із залученням музейної педагогіки</vt:lpstr>
      <vt:lpstr>Історія створення музею  «Історія рідного краю»</vt:lpstr>
      <vt:lpstr>Диплом зразкового музею Свідоцтво про реєстрацію</vt:lpstr>
      <vt:lpstr>Слайд 9</vt:lpstr>
      <vt:lpstr>експозиція    Визвольна боротьба ОУН- УПА</vt:lpstr>
      <vt:lpstr>Олекса Голуб'як</vt:lpstr>
      <vt:lpstr>Володимир Леник</vt:lpstr>
      <vt:lpstr>експозиція “Новітні герої ХХІ століття”</vt:lpstr>
      <vt:lpstr>Новітні герої ХХІст.</vt:lpstr>
      <vt:lpstr>Слайд 15</vt:lpstr>
    </vt:vector>
  </TitlesOfParts>
  <Company>Osvita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“Музейна педагогіка діяльності навчальних закладів Яготинщини”</dc:title>
  <dc:creator>Сурмачевський В.Я.</dc:creator>
  <cp:lastModifiedBy>Горожанка</cp:lastModifiedBy>
  <cp:revision>78</cp:revision>
  <dcterms:created xsi:type="dcterms:W3CDTF">2012-02-09T06:31:20Z</dcterms:created>
  <dcterms:modified xsi:type="dcterms:W3CDTF">2016-12-22T09:32:04Z</dcterms:modified>
</cp:coreProperties>
</file>