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9" r:id="rId7"/>
    <p:sldId id="259" r:id="rId8"/>
    <p:sldId id="271" r:id="rId9"/>
    <p:sldId id="260" r:id="rId10"/>
    <p:sldId id="274" r:id="rId11"/>
    <p:sldId id="275" r:id="rId12"/>
    <p:sldId id="262" r:id="rId13"/>
    <p:sldId id="277" r:id="rId14"/>
    <p:sldId id="278" r:id="rId15"/>
    <p:sldId id="279" r:id="rId16"/>
    <p:sldId id="261" r:id="rId17"/>
    <p:sldId id="276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00"/>
    <a:srgbClr val="0099FF"/>
    <a:srgbClr val="660066"/>
    <a:srgbClr val="663300"/>
    <a:srgbClr val="CC0000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3" autoAdjust="0"/>
    <p:restoredTop sz="94660"/>
  </p:normalViewPr>
  <p:slideViewPr>
    <p:cSldViewPr>
      <p:cViewPr>
        <p:scale>
          <a:sx n="66" d="100"/>
          <a:sy n="66" d="100"/>
        </p:scale>
        <p:origin x="-6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C816-EE43-4D33-A650-5A7F8D86F9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44A79-A35E-47F9-895F-EF1D3EC79D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1A1D-417B-488F-B508-65A2E3F938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792C-3154-443D-9B33-B6C1387FDE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0342-71D7-4102-AB95-5FFE5448A8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E86A-7A56-4C4B-A3EB-20A2FC4C53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6D75B-357A-4974-9273-A9A3B7803B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81CE-02B0-4E53-8A45-524E124B26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C749-5B8B-49FC-BD90-3A1EB6F197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65A0-3B70-4E18-B64E-0C03C2D66E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8025-7900-4393-BABA-D81C60F394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A803F5-D7A2-42D6-82A7-97E7DFF982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110;&#1103;%20&#1041;&#1086;&#1081;&#1086;&#1074;&#1080;&#1081;%20&#1075;&#1086;&#1087;&#1072;&#1082;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55;&#1054;&#1056;&#1060;&#1054;&#1051;&#1030;&#1054;%20&#1089;.%20&#1042;&#1086;&#1088;&#1086;&#1094;&#1110;&#1074;\&#1040;&#1085;&#1076;&#1088;&#1091;&#1089;%20&#1030;.&#1041;\&#1082;&#1086;&#1085;&#1089;&#1087;&#1077;&#1082;&#1090;%20&#1091;&#1088;&#1086;&#1082;&#1091;%206%20&#1082;&#1083;&#1072;&#1089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User\Desktop\&#1055;&#1054;&#1056;&#1060;&#1054;&#1051;&#1030;&#1054;%20&#1089;.%20&#1042;&#1086;&#1088;&#1086;&#1094;&#1110;&#1074;\&#1040;&#1085;&#1076;&#1088;&#1091;&#1089;%20&#1030;.&#1041;\&#1082;&#1086;&#1085;&#1089;&#1087;&#1077;&#1082;&#1090;%20&#1091;&#1088;&#1086;&#1082;&#1091;%209%20&#1082;&#1083;&#1072;&#1089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492500" y="1196975"/>
            <a:ext cx="48244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Bookman Old Style"/>
              </a:rPr>
              <a:t>ПОРТФОЛІО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987675" y="4005263"/>
            <a:ext cx="5616575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0" scaled="1"/>
                </a:gradFill>
                <a:effectLst>
                  <a:outerShdw dist="91581" dir="2021404" algn="ctr" rotWithShape="0">
                    <a:srgbClr val="FFFF00"/>
                  </a:outerShdw>
                </a:effectLst>
                <a:latin typeface="Bookman Old Style"/>
              </a:rPr>
              <a:t>Предко </a:t>
            </a:r>
          </a:p>
          <a:p>
            <a:pPr algn="ctr"/>
            <a:r>
              <a:rPr lang="uk-UA" sz="3600" b="1" kern="10" dirty="0" smtClean="0"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0" scaled="1"/>
                </a:gradFill>
                <a:effectLst>
                  <a:outerShdw dist="91581" dir="2021404" algn="ctr" rotWithShape="0">
                    <a:srgbClr val="FFFF00"/>
                  </a:outerShdw>
                </a:effectLst>
                <a:latin typeface="Bookman Old Style"/>
              </a:rPr>
              <a:t>Зоряни Анатоліївни</a:t>
            </a:r>
            <a:endParaRPr lang="uk-UA" sz="3600" b="1" kern="10" dirty="0">
              <a:ln w="349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effectLst>
                <a:outerShdw dist="91581" dir="2021404" algn="ctr" rotWithShape="0">
                  <a:srgbClr val="FFFF00"/>
                </a:outerShdw>
              </a:effectLst>
              <a:latin typeface="Bookman Old Style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348038" y="2203450"/>
            <a:ext cx="525621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вчителя</a:t>
            </a:r>
            <a:r>
              <a:rPr lang="ru-RU" sz="36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 </a:t>
            </a:r>
            <a:r>
              <a:rPr lang="ru-RU" sz="3600" b="1" i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фізичної</a:t>
            </a:r>
            <a:r>
              <a:rPr lang="ru-RU" sz="36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 </a:t>
            </a:r>
            <a:r>
              <a:rPr lang="ru-RU" sz="3600" b="1" i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культури</a:t>
            </a:r>
            <a:endParaRPr lang="ru-RU" sz="3600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19578596" algn="ctr" rotWithShape="0">
                  <a:srgbClr val="FF6600">
                    <a:alpha val="50000"/>
                  </a:srgbClr>
                </a:outerShdw>
              </a:effectLst>
              <a:latin typeface="Book Antiqua"/>
            </a:endParaRPr>
          </a:p>
          <a:p>
            <a:pPr algn="ctr"/>
            <a:r>
              <a:rPr lang="ru-RU" sz="3600" b="1" i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Горожанської ЗОШ І-ІІІ </a:t>
            </a:r>
            <a:r>
              <a:rPr lang="ru-RU" sz="3600" b="1" i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19578596" algn="ctr" rotWithShape="0">
                    <a:srgbClr val="FF6600">
                      <a:alpha val="50000"/>
                    </a:srgbClr>
                  </a:outerShdw>
                </a:effectLst>
                <a:latin typeface="Book Antiqua"/>
              </a:rPr>
              <a:t>ступенів</a:t>
            </a:r>
            <a:endParaRPr lang="uk-UA" sz="3600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19578596" algn="ctr" rotWithShape="0">
                  <a:srgbClr val="FF6600">
                    <a:alpha val="50000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2055" name="Picture 7" descr="23 Жовтень 2017 р"/>
          <p:cNvPicPr>
            <a:picLocks noChangeAspect="1" noChangeArrowheads="1"/>
          </p:cNvPicPr>
          <p:nvPr/>
        </p:nvPicPr>
        <p:blipFill>
          <a:blip r:embed="rId3" cstate="print"/>
          <a:srcRect l="26279" t="8170" r="30334" b="50673"/>
          <a:stretch>
            <a:fillRect/>
          </a:stretch>
        </p:blipFill>
        <p:spPr bwMode="auto">
          <a:xfrm>
            <a:off x="642910" y="857232"/>
            <a:ext cx="2738166" cy="367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2916238" y="2133600"/>
            <a:ext cx="528637" cy="5286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68313" y="908050"/>
            <a:ext cx="2743200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уроки фізичної культури </a:t>
            </a:r>
            <a:endParaRPr lang="uk-UA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4427538" y="2060575"/>
            <a:ext cx="0" cy="3841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5364163" y="2133600"/>
            <a:ext cx="792162" cy="5270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651500" y="3141663"/>
            <a:ext cx="720725" cy="492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5359400" y="3460750"/>
            <a:ext cx="1263650" cy="920750"/>
          </a:xfrm>
          <a:custGeom>
            <a:avLst/>
            <a:gdLst>
              <a:gd name="T0" fmla="*/ 0 w 796"/>
              <a:gd name="T1" fmla="*/ 0 h 580"/>
              <a:gd name="T2" fmla="*/ 2147483647 w 796"/>
              <a:gd name="T3" fmla="*/ 2147483647 h 580"/>
              <a:gd name="T4" fmla="*/ 0 60000 65536"/>
              <a:gd name="T5" fmla="*/ 0 60000 65536"/>
              <a:gd name="T6" fmla="*/ 0 w 796"/>
              <a:gd name="T7" fmla="*/ 0 h 580"/>
              <a:gd name="T8" fmla="*/ 796 w 796"/>
              <a:gd name="T9" fmla="*/ 580 h 5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6" h="580">
                <a:moveTo>
                  <a:pt x="0" y="0"/>
                </a:moveTo>
                <a:lnTo>
                  <a:pt x="796" y="58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4500563" y="3716338"/>
            <a:ext cx="0" cy="7921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2627313" y="3573463"/>
            <a:ext cx="1008062" cy="863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2771775" y="3068638"/>
            <a:ext cx="431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419475" y="620713"/>
            <a:ext cx="2376488" cy="1295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ранкова гігієнічна гімнастика</a:t>
            </a:r>
            <a:r>
              <a:rPr lang="uk-UA"/>
              <a:t> </a:t>
            </a: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6011863" y="836613"/>
            <a:ext cx="2592387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000">
                <a:latin typeface="Bookman Old Style" pitchFamily="18" charset="0"/>
              </a:rPr>
              <a:t>   </a:t>
            </a:r>
            <a:r>
              <a:rPr lang="ru-RU"/>
              <a:t>фізкультурні хвилини на уроках</a:t>
            </a:r>
            <a:r>
              <a:rPr lang="uk-UA"/>
              <a:t> 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373813" y="2563813"/>
            <a:ext cx="2519362" cy="12969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фізичні вправи та рухливі ігри</a:t>
            </a:r>
            <a:r>
              <a:rPr lang="uk-UA"/>
              <a:t> 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6156325" y="4294188"/>
            <a:ext cx="2519363" cy="14398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фізкультурні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перерв</a:t>
            </a:r>
            <a:endParaRPr lang="uk-UA" dirty="0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203575" y="4581525"/>
            <a:ext cx="2592388" cy="1511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фізкультурні паузи під час виконання  завдань</a:t>
            </a:r>
            <a:r>
              <a:rPr lang="uk-UA"/>
              <a:t> </a:t>
            </a:r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395288" y="2636838"/>
            <a:ext cx="2447925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err="1"/>
              <a:t>заняття</a:t>
            </a:r>
            <a:r>
              <a:rPr lang="ru-RU" dirty="0"/>
              <a:t> в </a:t>
            </a:r>
            <a:r>
              <a:rPr lang="ru-RU" dirty="0" err="1"/>
              <a:t>фізкультурних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endParaRPr lang="ru-RU" dirty="0"/>
          </a:p>
          <a:p>
            <a:pPr algn="ctr"/>
            <a:endParaRPr lang="uk-UA" dirty="0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539750" y="4365625"/>
            <a:ext cx="2376488" cy="14398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щоденні самостійні фізкультурні заняття</a:t>
            </a:r>
            <a:r>
              <a:rPr lang="uk-UA"/>
              <a:t> </a:t>
            </a:r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2987824" y="2349500"/>
            <a:ext cx="3096344" cy="180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 ФІЗИЧНОГО ВИХОВАННЯ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2916238" y="2133600"/>
            <a:ext cx="528637" cy="52863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68313" y="908050"/>
            <a:ext cx="2743200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стройові і загальнорозви-ваючі вправи</a:t>
            </a:r>
            <a:r>
              <a:rPr lang="uk-UA"/>
              <a:t> 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4427538" y="2060575"/>
            <a:ext cx="0" cy="3841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5364163" y="2133600"/>
            <a:ext cx="792162" cy="5270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580063" y="3141663"/>
            <a:ext cx="720725" cy="492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5359400" y="3460750"/>
            <a:ext cx="1263650" cy="920750"/>
          </a:xfrm>
          <a:custGeom>
            <a:avLst/>
            <a:gdLst>
              <a:gd name="T0" fmla="*/ 0 w 796"/>
              <a:gd name="T1" fmla="*/ 0 h 580"/>
              <a:gd name="T2" fmla="*/ 2147483647 w 796"/>
              <a:gd name="T3" fmla="*/ 2147483647 h 580"/>
              <a:gd name="T4" fmla="*/ 0 60000 65536"/>
              <a:gd name="T5" fmla="*/ 0 60000 65536"/>
              <a:gd name="T6" fmla="*/ 0 w 796"/>
              <a:gd name="T7" fmla="*/ 0 h 580"/>
              <a:gd name="T8" fmla="*/ 796 w 796"/>
              <a:gd name="T9" fmla="*/ 580 h 5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6" h="580">
                <a:moveTo>
                  <a:pt x="0" y="0"/>
                </a:moveTo>
                <a:lnTo>
                  <a:pt x="796" y="58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500563" y="3716338"/>
            <a:ext cx="0" cy="7921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627313" y="3573463"/>
            <a:ext cx="1008062" cy="863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2771775" y="3213100"/>
            <a:ext cx="431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179388" y="2420938"/>
            <a:ext cx="2592387" cy="15843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вправи основ-ної, спортивної і ритмічної акробатики</a:t>
            </a:r>
            <a:r>
              <a:rPr lang="uk-UA" sz="1700"/>
              <a:t> </a:t>
            </a: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940425" y="981075"/>
            <a:ext cx="2592388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гімнастика </a:t>
            </a:r>
            <a:r>
              <a:rPr lang="uk-UA"/>
              <a:t> 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6372225" y="2420938"/>
            <a:ext cx="2519363" cy="15843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 err="1" smtClean="0"/>
              <a:t>їзда</a:t>
            </a:r>
            <a:r>
              <a:rPr lang="ru-RU" dirty="0" smtClean="0"/>
              <a:t> на  </a:t>
            </a:r>
            <a:r>
              <a:rPr lang="ru-RU" dirty="0"/>
              <a:t>, велосипедах</a:t>
            </a:r>
            <a:endParaRPr lang="uk-UA" dirty="0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6011863" y="4292600"/>
            <a:ext cx="2519362" cy="14398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пішохідні</a:t>
            </a:r>
            <a:r>
              <a:rPr lang="ru-RU" dirty="0" smtClean="0"/>
              <a:t>  </a:t>
            </a:r>
            <a:r>
              <a:rPr lang="ru-RU" dirty="0" err="1"/>
              <a:t>прогулянки</a:t>
            </a:r>
            <a:r>
              <a:rPr lang="uk-UA" dirty="0"/>
              <a:t> 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203575" y="4581525"/>
            <a:ext cx="2592388" cy="1511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 легка атлетика</a:t>
            </a:r>
            <a:endParaRPr lang="uk-UA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348038" y="692150"/>
            <a:ext cx="2447925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рухливі та спортивні ігри</a:t>
            </a:r>
            <a:endParaRPr lang="uk-UA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682625" y="4294188"/>
            <a:ext cx="2376488" cy="14398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гігієнічні і загартувальні процедури </a:t>
            </a:r>
            <a:endParaRPr lang="uk-UA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2987824" y="2349500"/>
            <a:ext cx="3096343" cy="1800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ЗАСОБИ ФІЗИЧНОГО ВИХОВАННЯ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403350" y="617537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На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уроці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фізкультури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468313" y="1060450"/>
            <a:ext cx="3111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500"/>
              <a:t> </a:t>
            </a:r>
          </a:p>
          <a:p>
            <a:endParaRPr lang="uk-UA" sz="1500"/>
          </a:p>
          <a:p>
            <a:endParaRPr lang="uk-UA" sz="1500"/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781675" y="909638"/>
            <a:ext cx="311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500"/>
              <a:t> .</a:t>
            </a:r>
          </a:p>
          <a:p>
            <a:endParaRPr lang="uk-UA" sz="1500"/>
          </a:p>
        </p:txBody>
      </p:sp>
      <p:pic>
        <p:nvPicPr>
          <p:cNvPr id="13" name="Picture 4" descr="D:\фото на семінар\Копія (2) DSCN0953.JPG"/>
          <p:cNvPicPr>
            <a:picLocks noChangeAspect="1" noChangeArrowheads="1"/>
          </p:cNvPicPr>
          <p:nvPr/>
        </p:nvPicPr>
        <p:blipFill>
          <a:blip r:embed="rId3" cstate="print"/>
          <a:srcRect l="10714" t="10714" r="8929" b="22625"/>
          <a:stretch>
            <a:fillRect/>
          </a:stretch>
        </p:blipFill>
        <p:spPr bwMode="auto">
          <a:xfrm>
            <a:off x="785786" y="1142984"/>
            <a:ext cx="32147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429124" y="1571612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Здоров'я не все, але </a:t>
            </a:r>
          </a:p>
          <a:p>
            <a:pPr algn="ctr"/>
            <a:r>
              <a:rPr lang="uk-UA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без </a:t>
            </a:r>
            <a:r>
              <a:rPr lang="uk-UA" sz="28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здоов'я</a:t>
            </a:r>
            <a:r>
              <a:rPr lang="uk-UA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ніщо!</a:t>
            </a:r>
            <a:endParaRPr lang="uk-UA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C:\ВЧИТЕЛІ\Предко Зоряна Анатоліївна\Фото\Изображение 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9000"/>
            <a:ext cx="3083977" cy="231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DSCN0956.JPG"/>
          <p:cNvPicPr>
            <a:picLocks noChangeAspect="1" noChangeArrowheads="1"/>
          </p:cNvPicPr>
          <p:nvPr/>
        </p:nvPicPr>
        <p:blipFill>
          <a:blip r:embed="rId5" cstate="print"/>
          <a:srcRect l="15190" t="32911" r="29747" b="1266"/>
          <a:stretch>
            <a:fillRect/>
          </a:stretch>
        </p:blipFill>
        <p:spPr bwMode="auto">
          <a:xfrm>
            <a:off x="6143636" y="3143248"/>
            <a:ext cx="2596497" cy="232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D:\фото на семінар\DSCN0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357298"/>
            <a:ext cx="390496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403350" y="617537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На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уроці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фізкультури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6" name="Picture 2" descr="D:\DSCN0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14422"/>
            <a:ext cx="3703107" cy="277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Місце для вмісту 3" descr="C:\29 Листопад 2011 р..jpg"/>
          <p:cNvPicPr>
            <a:picLocks/>
          </p:cNvPicPr>
          <p:nvPr/>
        </p:nvPicPr>
        <p:blipFill>
          <a:blip r:embed="rId5"/>
          <a:srcRect l="24690" t="18351" r="17987" b="53111"/>
          <a:stretch>
            <a:fillRect/>
          </a:stretch>
        </p:blipFill>
        <p:spPr bwMode="auto">
          <a:xfrm rot="10800000">
            <a:off x="3857620" y="3500438"/>
            <a:ext cx="3214710" cy="276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ВЧИТЕЛІ\Предко Зоряна Анатоліївна\Фото\Изображение 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928934"/>
            <a:ext cx="2482471" cy="330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фото на семінар\Изображение 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3964911" cy="2973381"/>
          </a:xfrm>
          <a:prstGeom prst="rect">
            <a:avLst/>
          </a:prstGeom>
          <a:noFill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403350" y="617537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На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уроці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фізкультури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142984"/>
            <a:ext cx="40005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Той, хто перемагає інших, сильний,</a:t>
            </a:r>
          </a:p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той, хто перемагає себе,могутній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фото на семінар\SAM_3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69" y="1571612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403350" y="617537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14414" y="714356"/>
            <a:ext cx="692948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Фізкультурні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заняття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час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перерв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1" name="Picture 7" descr="D:\фото на семінар\SAM_3457.JPG"/>
          <p:cNvPicPr>
            <a:picLocks noChangeAspect="1" noChangeArrowheads="1"/>
          </p:cNvPicPr>
          <p:nvPr/>
        </p:nvPicPr>
        <p:blipFill>
          <a:blip r:embed="rId4" cstate="print"/>
          <a:srcRect r="26347" b="20958"/>
          <a:stretch>
            <a:fillRect/>
          </a:stretch>
        </p:blipFill>
        <p:spPr bwMode="auto">
          <a:xfrm>
            <a:off x="4714876" y="1428736"/>
            <a:ext cx="3587053" cy="288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фото на семінар\SAM_3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38" y="3571876"/>
            <a:ext cx="3871817" cy="290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peter-ould.net/wp-content/uploads/soccer-b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14290"/>
            <a:ext cx="6486544" cy="627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571736" y="928670"/>
            <a:ext cx="2305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сприяти </a:t>
            </a:r>
          </a:p>
          <a:p>
            <a:pPr algn="ctr"/>
            <a:r>
              <a:rPr lang="uk-UA" sz="1600" dirty="0"/>
              <a:t>зміцненню здоров'я, загартовуванню організму, різнобічному фізичному розвитку учнів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143504" y="1142984"/>
            <a:ext cx="17986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dirty="0"/>
              <a:t>сприяти школі у виконанні навчально-виховних завдань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143108" y="3143248"/>
            <a:ext cx="2070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1600" dirty="0"/>
              <a:t>прищеплювати учням любов до систематичним занять фізичної культурою і спортом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000496" y="4286256"/>
            <a:ext cx="20129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поглиблювати               і розширювати знання, вміння, навички, </a:t>
            </a:r>
            <a:r>
              <a:rPr lang="uk-UA" sz="1600" dirty="0" err="1"/>
              <a:t>одер-жувані</a:t>
            </a:r>
            <a:r>
              <a:rPr lang="uk-UA" sz="1600" dirty="0"/>
              <a:t> учнями під час уроків </a:t>
            </a:r>
            <a:r>
              <a:rPr lang="uk-UA" sz="1600" dirty="0" err="1"/>
              <a:t>фізич-</a:t>
            </a:r>
            <a:endParaRPr lang="uk-UA" sz="1600" dirty="0"/>
          </a:p>
          <a:p>
            <a:pPr algn="ctr"/>
            <a:r>
              <a:rPr lang="uk-UA" sz="1600" dirty="0" err="1"/>
              <a:t>ної</a:t>
            </a:r>
            <a:r>
              <a:rPr lang="uk-UA" sz="1600" dirty="0"/>
              <a:t> культури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786446" y="3143248"/>
            <a:ext cx="19446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1600" i="1" dirty="0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uk-UA" sz="16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uk-UA" sz="1600" dirty="0"/>
              <a:t>організовувати здоровий відпочинок учнів</a:t>
            </a:r>
          </a:p>
          <a:p>
            <a:pPr algn="ctr"/>
            <a:endParaRPr lang="uk-UA" sz="1400" dirty="0">
              <a:solidFill>
                <a:srgbClr val="000000"/>
              </a:solidFill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4071934" y="2643182"/>
            <a:ext cx="18139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Завдання</a:t>
            </a:r>
          </a:p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позакласної роботи</a:t>
            </a:r>
            <a:endParaRPr lang="uk-UA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200000">
            <a:off x="6478588" y="6057900"/>
            <a:ext cx="541338" cy="323850"/>
          </a:xfrm>
          <a:prstGeom prst="curvedUpArrow">
            <a:avLst>
              <a:gd name="adj1" fmla="val 33431"/>
              <a:gd name="adj2" fmla="val 66863"/>
              <a:gd name="adj3" fmla="val 33333"/>
            </a:avLst>
          </a:prstGeom>
          <a:solidFill>
            <a:srgbClr val="8000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WordArt 13"/>
          <p:cNvSpPr>
            <a:spLocks noChangeArrowheads="1" noChangeShapeType="1" noTextEdit="1"/>
          </p:cNvSpPr>
          <p:nvPr/>
        </p:nvSpPr>
        <p:spPr bwMode="auto">
          <a:xfrm>
            <a:off x="1043608" y="476672"/>
            <a:ext cx="7128792" cy="6192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/>
            </a:endParaRPr>
          </a:p>
        </p:txBody>
      </p:sp>
      <p:pic>
        <p:nvPicPr>
          <p:cNvPr id="3078" name="Picture 6" descr="http://t0.gstatic.com/images?q=tbn:ANd9GcSYow6ouH8G_esuqeGxkdk_U_7agndLmLaM6cm-N1zbLL9D-Hxt3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00042"/>
            <a:ext cx="6442933" cy="657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124075" y="4941888"/>
            <a:ext cx="401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/>
              <a:t>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929058" y="2571744"/>
            <a:ext cx="4013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/>
              <a:t>Тиждень </a:t>
            </a:r>
          </a:p>
          <a:p>
            <a:pPr algn="ctr"/>
            <a:r>
              <a:rPr lang="uk-UA" sz="2800" dirty="0" smtClean="0"/>
              <a:t>фіз. </a:t>
            </a:r>
            <a:r>
              <a:rPr lang="uk-UA" sz="2800" dirty="0"/>
              <a:t>культури </a:t>
            </a:r>
            <a:endParaRPr lang="uk-UA" sz="2800" dirty="0" smtClean="0"/>
          </a:p>
          <a:p>
            <a:pPr algn="ctr"/>
            <a:r>
              <a:rPr lang="uk-UA" sz="2800" dirty="0" smtClean="0"/>
              <a:t>та </a:t>
            </a:r>
            <a:r>
              <a:rPr lang="uk-UA" sz="2800" dirty="0"/>
              <a:t>спорту </a:t>
            </a:r>
            <a:endParaRPr lang="uk-UA" sz="2400" i="1" dirty="0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uk-UA" sz="28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222625" y="1125538"/>
            <a:ext cx="401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2800" dirty="0"/>
              <a:t>      Гуртки </a:t>
            </a:r>
          </a:p>
          <a:p>
            <a:pPr algn="ctr">
              <a:buFont typeface="Wingdings" pitchFamily="2" charset="2"/>
              <a:buNone/>
            </a:pPr>
            <a:r>
              <a:rPr lang="uk-UA" sz="2800" dirty="0"/>
              <a:t>фізичної </a:t>
            </a:r>
          </a:p>
          <a:p>
            <a:pPr>
              <a:buFont typeface="Wingdings" pitchFamily="2" charset="2"/>
              <a:buNone/>
            </a:pPr>
            <a:r>
              <a:rPr lang="uk-UA" sz="2800" dirty="0"/>
              <a:t>     </a:t>
            </a:r>
            <a:r>
              <a:rPr lang="uk-UA" sz="2800" dirty="0" smtClean="0"/>
              <a:t>  культури  </a:t>
            </a:r>
            <a:endParaRPr lang="uk-UA" sz="2800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779838" y="4275138"/>
            <a:ext cx="4014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/>
              <a:t>        Змагання, конкурси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124075" y="4060825"/>
            <a:ext cx="4248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/>
              <a:t>    </a:t>
            </a:r>
            <a:r>
              <a:rPr lang="uk-UA" sz="2800" dirty="0" err="1"/>
              <a:t>Спор-</a:t>
            </a:r>
            <a:endParaRPr lang="uk-UA" sz="2800" dirty="0"/>
          </a:p>
          <a:p>
            <a:r>
              <a:rPr lang="uk-UA" sz="2800" dirty="0"/>
              <a:t>  </a:t>
            </a:r>
            <a:r>
              <a:rPr lang="uk-UA" sz="2800" dirty="0" err="1"/>
              <a:t>тивні</a:t>
            </a:r>
            <a:r>
              <a:rPr lang="uk-UA" sz="2800" dirty="0"/>
              <a:t>   </a:t>
            </a:r>
          </a:p>
          <a:p>
            <a:r>
              <a:rPr lang="uk-UA" sz="2800" dirty="0"/>
              <a:t>   </a:t>
            </a:r>
            <a:r>
              <a:rPr lang="uk-UA" sz="2800" dirty="0" smtClean="0"/>
              <a:t>ігри     День </a:t>
            </a:r>
            <a:endParaRPr lang="uk-UA" sz="2800" dirty="0"/>
          </a:p>
          <a:p>
            <a:r>
              <a:rPr lang="uk-UA" sz="2800" dirty="0"/>
              <a:t>   </a:t>
            </a:r>
            <a:r>
              <a:rPr lang="uk-UA" sz="2800" dirty="0" smtClean="0"/>
              <a:t>          здоров</a:t>
            </a:r>
            <a:r>
              <a:rPr lang="en-US" sz="2800" dirty="0"/>
              <a:t>’</a:t>
            </a:r>
            <a:r>
              <a:rPr lang="uk-UA" sz="2800" dirty="0"/>
              <a:t>я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071538" y="3071810"/>
            <a:ext cx="4014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2800" dirty="0"/>
              <a:t>         </a:t>
            </a:r>
            <a:r>
              <a:rPr lang="uk-UA" sz="2800" dirty="0" smtClean="0"/>
              <a:t>Масові </a:t>
            </a:r>
            <a:endParaRPr lang="uk-UA" sz="2800" dirty="0"/>
          </a:p>
          <a:p>
            <a:pPr>
              <a:buFont typeface="Wingdings" pitchFamily="2" charset="2"/>
              <a:buNone/>
            </a:pPr>
            <a:r>
              <a:rPr lang="uk-UA" sz="2800" dirty="0"/>
              <a:t>       заходи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051050" y="1052513"/>
            <a:ext cx="4014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2800"/>
              <a:t> 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 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214414" y="2285992"/>
            <a:ext cx="4013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2800" dirty="0"/>
              <a:t>         Ігри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786842" cy="314327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998099"/>
                <a:gd name="adj2" fmla="val 57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Форми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позакласної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роботи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57290" y="428604"/>
            <a:ext cx="669607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Участь у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районній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спартакіаді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2051" name="Picture 3" descr="D:\фото на семінар\7jUKJ11u2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4519610" cy="301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фото на семінар\20150404_142452.jpg"/>
          <p:cNvPicPr>
            <a:picLocks noChangeAspect="1" noChangeArrowheads="1"/>
          </p:cNvPicPr>
          <p:nvPr/>
        </p:nvPicPr>
        <p:blipFill>
          <a:blip r:embed="rId4" cstate="print"/>
          <a:srcRect t="11590" r="42383" b="15561"/>
          <a:stretch>
            <a:fillRect/>
          </a:stretch>
        </p:blipFill>
        <p:spPr bwMode="auto">
          <a:xfrm>
            <a:off x="5214942" y="1071546"/>
            <a:ext cx="3370575" cy="255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фото на семінар\102_1569.JPG"/>
          <p:cNvPicPr>
            <a:picLocks noChangeAspect="1" noChangeArrowheads="1"/>
          </p:cNvPicPr>
          <p:nvPr/>
        </p:nvPicPr>
        <p:blipFill>
          <a:blip r:embed="rId5" cstate="print"/>
          <a:srcRect l="14426" t="22404" r="15626" b="11365"/>
          <a:stretch>
            <a:fillRect/>
          </a:stretch>
        </p:blipFill>
        <p:spPr bwMode="auto">
          <a:xfrm>
            <a:off x="4048121" y="3357562"/>
            <a:ext cx="48637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57290" y="642918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Заняття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у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гуртку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«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Юний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рятувальник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»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3075" name="Picture 3" descr="D:\фото на семінар\102_1278.JPG"/>
          <p:cNvPicPr>
            <a:picLocks noChangeAspect="1" noChangeArrowheads="1"/>
          </p:cNvPicPr>
          <p:nvPr/>
        </p:nvPicPr>
        <p:blipFill>
          <a:blip r:embed="rId3" cstate="print"/>
          <a:srcRect r="25613" b="9386"/>
          <a:stretch>
            <a:fillRect/>
          </a:stretch>
        </p:blipFill>
        <p:spPr bwMode="auto">
          <a:xfrm>
            <a:off x="714348" y="1428736"/>
            <a:ext cx="2697161" cy="219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фото на семінар\102_1295.JPG"/>
          <p:cNvPicPr>
            <a:picLocks noChangeAspect="1" noChangeArrowheads="1"/>
          </p:cNvPicPr>
          <p:nvPr/>
        </p:nvPicPr>
        <p:blipFill>
          <a:blip r:embed="rId4" cstate="print"/>
          <a:srcRect l="26815" r="32338" b="10659"/>
          <a:stretch>
            <a:fillRect/>
          </a:stretch>
        </p:blipFill>
        <p:spPr bwMode="auto">
          <a:xfrm>
            <a:off x="6429388" y="1071546"/>
            <a:ext cx="244832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о на семінар\102_1292.JPG"/>
          <p:cNvPicPr>
            <a:picLocks noChangeAspect="1" noChangeArrowheads="1"/>
          </p:cNvPicPr>
          <p:nvPr/>
        </p:nvPicPr>
        <p:blipFill>
          <a:blip r:embed="rId5" cstate="print"/>
          <a:srcRect l="35288" t="-1513" r="29124" b="327"/>
          <a:stretch>
            <a:fillRect/>
          </a:stretch>
        </p:blipFill>
        <p:spPr bwMode="auto">
          <a:xfrm>
            <a:off x="3643306" y="1000108"/>
            <a:ext cx="2571768" cy="487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D:\фото на семінар\102_1273.JPG"/>
          <p:cNvPicPr>
            <a:picLocks noChangeAspect="1" noChangeArrowheads="1"/>
          </p:cNvPicPr>
          <p:nvPr/>
        </p:nvPicPr>
        <p:blipFill>
          <a:blip r:embed="rId6" cstate="print"/>
          <a:srcRect l="14426" t="327" r="29124" b="327"/>
          <a:stretch>
            <a:fillRect/>
          </a:stretch>
        </p:blipFill>
        <p:spPr bwMode="auto">
          <a:xfrm>
            <a:off x="5214942" y="3786190"/>
            <a:ext cx="2114036" cy="248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D:\фото на семінар\102_1301.JPG"/>
          <p:cNvPicPr>
            <a:picLocks noChangeAspect="1" noChangeArrowheads="1"/>
          </p:cNvPicPr>
          <p:nvPr/>
        </p:nvPicPr>
        <p:blipFill>
          <a:blip r:embed="rId7" cstate="print"/>
          <a:srcRect l="7063" t="-8872" r="27897" b="2166"/>
          <a:stretch>
            <a:fillRect/>
          </a:stretch>
        </p:blipFill>
        <p:spPr bwMode="auto">
          <a:xfrm>
            <a:off x="857224" y="3500438"/>
            <a:ext cx="2500330" cy="273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1358900"/>
            <a:ext cx="4049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u="sng" dirty="0">
                <a:solidFill>
                  <a:srgbClr val="660033"/>
                </a:solidFill>
                <a:latin typeface="Century Gothic" pitchFamily="34" charset="0"/>
              </a:rPr>
              <a:t>Візитна картка</a:t>
            </a:r>
          </a:p>
        </p:txBody>
      </p:sp>
      <p:sp>
        <p:nvSpPr>
          <p:cNvPr id="3076" name="Text 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492500" y="2079625"/>
            <a:ext cx="332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u="sng" dirty="0">
                <a:solidFill>
                  <a:srgbClr val="660033"/>
                </a:solidFill>
                <a:latin typeface="Century Gothic" pitchFamily="34" charset="0"/>
              </a:rPr>
              <a:t>Самоосвіта</a:t>
            </a:r>
          </a:p>
        </p:txBody>
      </p:sp>
      <p:sp>
        <p:nvSpPr>
          <p:cNvPr id="3077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2798763"/>
            <a:ext cx="5778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u="sng" dirty="0">
                <a:solidFill>
                  <a:srgbClr val="660033"/>
                </a:solidFill>
                <a:latin typeface="Century Gothic" pitchFamily="34" charset="0"/>
              </a:rPr>
              <a:t>Навчальна діяльність</a:t>
            </a:r>
          </a:p>
        </p:txBody>
      </p:sp>
      <p:sp>
        <p:nvSpPr>
          <p:cNvPr id="3078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311650"/>
            <a:ext cx="538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u="sng" dirty="0">
                <a:solidFill>
                  <a:srgbClr val="660033"/>
                </a:solidFill>
                <a:latin typeface="Century Gothic" pitchFamily="34" charset="0"/>
              </a:rPr>
              <a:t>Позакласна робота</a:t>
            </a:r>
          </a:p>
        </p:txBody>
      </p:sp>
      <p:sp>
        <p:nvSpPr>
          <p:cNvPr id="3079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3519488"/>
            <a:ext cx="7875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u="sng" dirty="0">
                <a:solidFill>
                  <a:srgbClr val="660033"/>
                </a:solidFill>
                <a:latin typeface="Century Gothic" pitchFamily="34" charset="0"/>
              </a:rPr>
              <a:t>Навчально-матеріальна база</a:t>
            </a:r>
          </a:p>
        </p:txBody>
      </p:sp>
      <p:sp>
        <p:nvSpPr>
          <p:cNvPr id="3080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27088" y="5103813"/>
            <a:ext cx="4225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u="sng" dirty="0">
                <a:solidFill>
                  <a:srgbClr val="660033"/>
                </a:solidFill>
                <a:latin typeface="Century Gothic" pitchFamily="34" charset="0"/>
              </a:rPr>
              <a:t>Мої досягнення</a:t>
            </a:r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4644008" y="404664"/>
            <a:ext cx="2961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 b="1" u="sng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>З М І С Т</a:t>
            </a:r>
          </a:p>
        </p:txBody>
      </p:sp>
      <p:pic>
        <p:nvPicPr>
          <p:cNvPr id="3083" name="Picture 11" descr="C:\Users\User\Pictures\спорт\additional-package-sport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286256"/>
            <a:ext cx="4078310" cy="23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http://t2.gstatic.com/images?q=tbn:ANd9GcQpzTK4xsth_qEZ59x9Y4zR1jlEtfYlUBv1GjwxiI6ShT8alhOyR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4813"/>
            <a:ext cx="30956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071538" y="642918"/>
            <a:ext cx="683895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</a:rPr>
              <a:t>УЧАСТЬ  У ВІЙСЬКОВО-ПАТРІОТИЧНІЙ ГРІ</a:t>
            </a:r>
          </a:p>
          <a:p>
            <a:pPr algn="ctr">
              <a:defRPr/>
            </a:pP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/>
              </a:rPr>
              <a:t>«СОКІЛ – ДЖУРА»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1027" name="Picture 3" descr="E:\Джура\20170519_092856.jpg"/>
          <p:cNvPicPr>
            <a:picLocks noChangeAspect="1" noChangeArrowheads="1"/>
          </p:cNvPicPr>
          <p:nvPr/>
        </p:nvPicPr>
        <p:blipFill>
          <a:blip r:embed="rId3" cstate="print"/>
          <a:srcRect r="37406"/>
          <a:stretch>
            <a:fillRect/>
          </a:stretch>
        </p:blipFill>
        <p:spPr bwMode="auto">
          <a:xfrm>
            <a:off x="857224" y="1500174"/>
            <a:ext cx="3143272" cy="282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Джура\20170519_17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1" y="1428736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Джура\20170520_094413.jpg"/>
          <p:cNvPicPr>
            <a:picLocks noChangeAspect="1" noChangeArrowheads="1"/>
          </p:cNvPicPr>
          <p:nvPr/>
        </p:nvPicPr>
        <p:blipFill>
          <a:blip r:embed="rId5" cstate="print"/>
          <a:srcRect l="18219" r="16194"/>
          <a:stretch>
            <a:fillRect/>
          </a:stretch>
        </p:blipFill>
        <p:spPr bwMode="auto">
          <a:xfrm>
            <a:off x="4643438" y="3714752"/>
            <a:ext cx="3071834" cy="263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Мои документы\My PaperPort Documents\25 Жовтень 2017 р. (7).jpg"/>
          <p:cNvPicPr>
            <a:picLocks noChangeAspect="1" noChangeArrowheads="1"/>
          </p:cNvPicPr>
          <p:nvPr/>
        </p:nvPicPr>
        <p:blipFill>
          <a:blip r:embed="rId3" cstate="print"/>
          <a:srcRect l="8421" t="5881" r="5586" b="3223"/>
          <a:stretch>
            <a:fillRect/>
          </a:stretch>
        </p:blipFill>
        <p:spPr bwMode="auto">
          <a:xfrm>
            <a:off x="785786" y="928670"/>
            <a:ext cx="1928826" cy="288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admin\Мои документы\My PaperPort Documents\25 Жовтень 2017 р. (8).jpg"/>
          <p:cNvPicPr>
            <a:picLocks noChangeAspect="1" noChangeArrowheads="1"/>
          </p:cNvPicPr>
          <p:nvPr/>
        </p:nvPicPr>
        <p:blipFill>
          <a:blip r:embed="rId4" cstate="print"/>
          <a:srcRect l="6531" t="1871" r="2751" b="1886"/>
          <a:stretch>
            <a:fillRect/>
          </a:stretch>
        </p:blipFill>
        <p:spPr bwMode="auto">
          <a:xfrm>
            <a:off x="785786" y="2857496"/>
            <a:ext cx="204788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Documents and Settings\admin\Мои документы\My PaperPort Documents\25 Жовтень 2017 р. (9).jpg"/>
          <p:cNvPicPr>
            <a:picLocks noChangeAspect="1" noChangeArrowheads="1"/>
          </p:cNvPicPr>
          <p:nvPr/>
        </p:nvPicPr>
        <p:blipFill>
          <a:blip r:embed="rId5" cstate="print"/>
          <a:srcRect l="3696" t="1871" r="3696" b="11911"/>
          <a:stretch>
            <a:fillRect/>
          </a:stretch>
        </p:blipFill>
        <p:spPr bwMode="auto">
          <a:xfrm>
            <a:off x="2786050" y="3500438"/>
            <a:ext cx="211655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admin\Мои документы\My PaperPort Documents\25 Жовтень 2017 р. (10).jpg"/>
          <p:cNvPicPr>
            <a:picLocks noChangeAspect="1" noChangeArrowheads="1"/>
          </p:cNvPicPr>
          <p:nvPr/>
        </p:nvPicPr>
        <p:blipFill>
          <a:blip r:embed="rId6" cstate="print"/>
          <a:srcRect l="4641" t="1871" r="2751" b="549"/>
          <a:stretch>
            <a:fillRect/>
          </a:stretch>
        </p:blipFill>
        <p:spPr bwMode="auto">
          <a:xfrm>
            <a:off x="5143504" y="3714752"/>
            <a:ext cx="1872067" cy="278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Documents and Settings\admin\Мои документы\My PaperPort Documents\25 Жовтень 2017 р. (11).jpg"/>
          <p:cNvPicPr>
            <a:picLocks noChangeAspect="1" noChangeArrowheads="1"/>
          </p:cNvPicPr>
          <p:nvPr/>
        </p:nvPicPr>
        <p:blipFill>
          <a:blip r:embed="rId7" cstate="print"/>
          <a:srcRect l="3696" t="1871"/>
          <a:stretch>
            <a:fillRect/>
          </a:stretch>
        </p:blipFill>
        <p:spPr bwMode="auto">
          <a:xfrm>
            <a:off x="5000628" y="1000108"/>
            <a:ext cx="1875427" cy="270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Documents and Settings\admin\Мои документы\My PaperPort Documents\25 Жовтень 2017 р. (12).jpg"/>
          <p:cNvPicPr>
            <a:picLocks noChangeAspect="1" noChangeArrowheads="1"/>
          </p:cNvPicPr>
          <p:nvPr/>
        </p:nvPicPr>
        <p:blipFill>
          <a:blip r:embed="rId8" cstate="print"/>
          <a:srcRect l="4641" t="534"/>
          <a:stretch>
            <a:fillRect/>
          </a:stretch>
        </p:blipFill>
        <p:spPr bwMode="auto">
          <a:xfrm>
            <a:off x="2714612" y="1071546"/>
            <a:ext cx="1735188" cy="255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Documents and Settings\admin\Мои документы\My PaperPort Documents\25 Жовтень 2017 р. (13).jpg"/>
          <p:cNvPicPr>
            <a:picLocks noChangeAspect="1" noChangeArrowheads="1"/>
          </p:cNvPicPr>
          <p:nvPr/>
        </p:nvPicPr>
        <p:blipFill>
          <a:blip r:embed="rId9" cstate="print"/>
          <a:srcRect l="3696" t="1203" r="4641" b="1218"/>
          <a:stretch>
            <a:fillRect/>
          </a:stretch>
        </p:blipFill>
        <p:spPr bwMode="auto">
          <a:xfrm>
            <a:off x="6929454" y="1214422"/>
            <a:ext cx="180356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C:\Documents and Settings\admin\Мои документы\My PaperPort Documents\25 Жовтень 2017 р. (1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3857628"/>
            <a:ext cx="1809924" cy="255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571604" y="500042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Досягнення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учнів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2050" name="Picture 2" descr="C:\Documents and Settings\admin\Мои документы\My PaperPort Documents\26 Жовтень 2017 р..jpg"/>
          <p:cNvPicPr>
            <a:picLocks noChangeAspect="1" noChangeArrowheads="1"/>
          </p:cNvPicPr>
          <p:nvPr/>
        </p:nvPicPr>
        <p:blipFill>
          <a:blip r:embed="rId11" cstate="print"/>
          <a:srcRect l="4641" b="7233"/>
          <a:stretch>
            <a:fillRect/>
          </a:stretch>
        </p:blipFill>
        <p:spPr bwMode="auto">
          <a:xfrm>
            <a:off x="3929058" y="1928802"/>
            <a:ext cx="1713929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1b226aab2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Мои документы\My PaperPort Documents\25 Жовтень 2017 р. (2).jpg"/>
          <p:cNvPicPr>
            <a:picLocks noChangeAspect="1" noChangeArrowheads="1"/>
          </p:cNvPicPr>
          <p:nvPr/>
        </p:nvPicPr>
        <p:blipFill>
          <a:blip r:embed="rId3" cstate="print"/>
          <a:srcRect l="7476" t="1871" b="11243"/>
          <a:stretch>
            <a:fillRect/>
          </a:stretch>
        </p:blipFill>
        <p:spPr bwMode="auto">
          <a:xfrm>
            <a:off x="3000364" y="1285860"/>
            <a:ext cx="231358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admin\Мои документы\My PaperPort Documents\25 Жовтень 2017 р. (3).jpg"/>
          <p:cNvPicPr>
            <a:picLocks noChangeAspect="1" noChangeArrowheads="1"/>
          </p:cNvPicPr>
          <p:nvPr/>
        </p:nvPicPr>
        <p:blipFill>
          <a:blip r:embed="rId4" cstate="print"/>
          <a:srcRect l="4641" t="2539"/>
          <a:stretch>
            <a:fillRect/>
          </a:stretch>
        </p:blipFill>
        <p:spPr bwMode="auto">
          <a:xfrm>
            <a:off x="785786" y="1213058"/>
            <a:ext cx="2143140" cy="309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admin\Мои документы\My PaperPort Documents\25 Жовтень 2017 р. (4).jpg"/>
          <p:cNvPicPr>
            <a:picLocks noChangeAspect="1" noChangeArrowheads="1"/>
          </p:cNvPicPr>
          <p:nvPr/>
        </p:nvPicPr>
        <p:blipFill>
          <a:blip r:embed="rId5" cstate="print"/>
          <a:srcRect l="3696" t="5212" r="2751"/>
          <a:stretch>
            <a:fillRect/>
          </a:stretch>
        </p:blipFill>
        <p:spPr bwMode="auto">
          <a:xfrm>
            <a:off x="5572132" y="1357298"/>
            <a:ext cx="1993536" cy="285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admin\Мои документы\My PaperPort Documents\25 Жовтень 2017 р. (5).jpg"/>
          <p:cNvPicPr>
            <a:picLocks noChangeAspect="1" noChangeArrowheads="1"/>
          </p:cNvPicPr>
          <p:nvPr/>
        </p:nvPicPr>
        <p:blipFill>
          <a:blip r:embed="rId6" cstate="print"/>
          <a:srcRect l="861" t="1871" r="3696" b="5896"/>
          <a:stretch>
            <a:fillRect/>
          </a:stretch>
        </p:blipFill>
        <p:spPr bwMode="auto">
          <a:xfrm>
            <a:off x="3500430" y="3636241"/>
            <a:ext cx="2071702" cy="2830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Documents and Settings\admin\Мои документы\My PaperPort Documents\25 Жовтень 2017 р. (6).jpg"/>
          <p:cNvPicPr>
            <a:picLocks noChangeAspect="1" noChangeArrowheads="1"/>
          </p:cNvPicPr>
          <p:nvPr/>
        </p:nvPicPr>
        <p:blipFill>
          <a:blip r:embed="rId7" cstate="print"/>
          <a:srcRect l="3696" t="1203" b="7233"/>
          <a:stretch>
            <a:fillRect/>
          </a:stretch>
        </p:blipFill>
        <p:spPr bwMode="auto">
          <a:xfrm>
            <a:off x="5929322" y="3714752"/>
            <a:ext cx="2071702" cy="278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357290" y="642918"/>
            <a:ext cx="6553200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Мої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/>
              </a:rPr>
              <a:t> нагороди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555875" y="549275"/>
            <a:ext cx="386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660066"/>
                </a:solidFill>
              </a:rPr>
              <a:t>Візитна картка</a:t>
            </a:r>
          </a:p>
        </p:txBody>
      </p:sp>
      <p:pic>
        <p:nvPicPr>
          <p:cNvPr id="4101" name="Picture 10" descr="35600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51" b="16789"/>
          <a:stretch>
            <a:fillRect/>
          </a:stretch>
        </p:blipFill>
        <p:spPr bwMode="auto">
          <a:xfrm>
            <a:off x="-36513" y="1484313"/>
            <a:ext cx="91805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48038" y="1989138"/>
            <a:ext cx="2447925" cy="19446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 </a:t>
            </a:r>
          </a:p>
          <a:p>
            <a:pPr algn="ctr">
              <a:defRPr/>
            </a:pPr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ДАНІ</a:t>
            </a:r>
          </a:p>
        </p:txBody>
      </p:sp>
      <p:sp>
        <p:nvSpPr>
          <p:cNvPr id="4103" name="Oval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7544" y="2132856"/>
            <a:ext cx="2447925" cy="158392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ОСВІТА</a:t>
            </a:r>
          </a:p>
        </p:txBody>
      </p:sp>
      <p:sp>
        <p:nvSpPr>
          <p:cNvPr id="4104" name="Oval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08175" y="3429000"/>
            <a:ext cx="2447925" cy="1944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КУРСИ</a:t>
            </a:r>
          </a:p>
        </p:txBody>
      </p:sp>
      <p:sp>
        <p:nvSpPr>
          <p:cNvPr id="4105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7900" y="3429000"/>
            <a:ext cx="2447925" cy="1944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АТЕСТАЦІЯ</a:t>
            </a:r>
          </a:p>
        </p:txBody>
      </p:sp>
      <p:sp>
        <p:nvSpPr>
          <p:cNvPr id="4106" name="Oval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00192" y="1844824"/>
            <a:ext cx="2447925" cy="19446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5002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КРЕДО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571868" y="5715016"/>
            <a:ext cx="4897437" cy="720725"/>
          </a:xfrm>
          <a:prstGeom prst="flowChartTerminator">
            <a:avLst/>
          </a:prstGeom>
          <a:solidFill>
            <a:srgbClr val="FF66FF"/>
          </a:solidFill>
          <a:ln w="63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/>
              <a:t>Спеціальність за дипломом:</a:t>
            </a:r>
            <a:r>
              <a:rPr lang="uk-UA" dirty="0"/>
              <a:t> </a:t>
            </a:r>
          </a:p>
          <a:p>
            <a:pPr algn="ctr"/>
            <a:r>
              <a:rPr lang="uk-UA" b="1" i="1" dirty="0"/>
              <a:t>фізичне виховання 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95288" y="4652963"/>
            <a:ext cx="5543550" cy="792162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 w="50800" cmpd="sng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b="1" dirty="0"/>
              <a:t>Фах за дипломом:</a:t>
            </a:r>
            <a:r>
              <a:rPr lang="uk-UA" dirty="0"/>
              <a:t> </a:t>
            </a:r>
            <a:r>
              <a:rPr lang="uk-UA" b="1" i="1" dirty="0" smtClean="0"/>
              <a:t>викладач організатор </a:t>
            </a:r>
          </a:p>
          <a:p>
            <a:pPr algn="ctr">
              <a:defRPr/>
            </a:pPr>
            <a:r>
              <a:rPr lang="uk-UA" b="1" i="1" dirty="0" smtClean="0"/>
              <a:t>масової фізичної культури і спорту</a:t>
            </a:r>
            <a:endParaRPr lang="uk-UA" b="1" i="1" dirty="0"/>
          </a:p>
        </p:txBody>
      </p:sp>
      <p:pic>
        <p:nvPicPr>
          <p:cNvPr id="11285" name="Picture 21" descr="http://kak-kak.ru/wp-content/uploads/2012/10/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9" b="10123"/>
          <a:stretch>
            <a:fillRect/>
          </a:stretch>
        </p:blipFill>
        <p:spPr bwMode="auto">
          <a:xfrm>
            <a:off x="323850" y="0"/>
            <a:ext cx="88201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214942" y="785794"/>
            <a:ext cx="2303463" cy="1150938"/>
          </a:xfrm>
          <a:prstGeom prst="flowChartTerminator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Освіта: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середня спеціальна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528" y="1916832"/>
            <a:ext cx="4896544" cy="2232248"/>
          </a:xfrm>
          <a:prstGeom prst="flowChartTerminator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Івано</a:t>
            </a:r>
            <a:r>
              <a:rPr lang="uk-UA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Франківський </a:t>
            </a:r>
          </a:p>
          <a:p>
            <a:pPr algn="ctr">
              <a:defRPr/>
            </a:pPr>
            <a:r>
              <a:rPr lang="uk-UA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коледж </a:t>
            </a:r>
          </a:p>
          <a:p>
            <a:pPr algn="ctr">
              <a:defRPr/>
            </a:pPr>
            <a:r>
              <a:rPr lang="uk-UA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</a:t>
            </a:r>
            <a:r>
              <a:rPr lang="uk-UA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8F8F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ізичного виховання</a:t>
            </a:r>
            <a:endParaRPr lang="uk-UA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8F8F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857884" y="3000372"/>
            <a:ext cx="857256" cy="428628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Стаж роботи: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14 років</a:t>
            </a:r>
            <a:endParaRPr lang="uk-UA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  <p:bldP spid="11280" grpId="0" animBg="1"/>
      <p:bldP spid="1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Users\User\Pictures\ПОРТФОЛІО АНДРУС\zhiqu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19064">
            <a:off x="-96043" y="3915569"/>
            <a:ext cx="41481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User\Pictures\ПОРТФОЛІО АНДРУС\tennis-ball-650x487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133600"/>
            <a:ext cx="172878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Users\User\Pictures\ПОРТФОЛІО АНДРУС\tennis-ball-650x487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74" y="-214338"/>
            <a:ext cx="10514013" cy="78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85786" y="1928802"/>
            <a:ext cx="5472608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Bookman Old Style" pitchFamily="18" charset="0"/>
                <a:cs typeface="Arial"/>
              </a:rPr>
              <a:t>Моє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Bookman Old Style" pitchFamily="18" charset="0"/>
                <a:cs typeface="Arial"/>
              </a:rPr>
              <a:t> </a:t>
            </a:r>
          </a:p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Bookman Old Style" pitchFamily="18" charset="0"/>
                <a:cs typeface="Arial"/>
              </a:rPr>
              <a:t>   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Bookman Old Style" pitchFamily="18" charset="0"/>
                <a:cs typeface="Arial"/>
              </a:rPr>
              <a:t>життєве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Bookman Old Style" pitchFamily="18" charset="0"/>
                <a:cs typeface="Arial"/>
              </a:rPr>
              <a:t> </a:t>
            </a:r>
          </a:p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Bookman Old Style" pitchFamily="18" charset="0"/>
                <a:cs typeface="Arial"/>
              </a:rPr>
              <a:t>       кредо:</a:t>
            </a:r>
          </a:p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</a:t>
            </a:r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завжди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2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досягати</a:t>
            </a: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</a:t>
            </a:r>
          </a:p>
          <a:p>
            <a:pPr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</a:t>
            </a:r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поставленої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мети,              </a:t>
            </a:r>
          </a:p>
          <a:p>
            <a:pPr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</a:t>
            </a:r>
            <a:r>
              <a:rPr lang="ru-RU" sz="28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незважаючи</a:t>
            </a:r>
            <a:endParaRPr lang="ru-RU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man Old Style" pitchFamily="18" charset="0"/>
              <a:cs typeface="Arial"/>
            </a:endParaRPr>
          </a:p>
          <a:p>
            <a:pPr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   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на </a:t>
            </a:r>
            <a:r>
              <a:rPr lang="ru-RU" sz="2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життєві</a:t>
            </a: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</a:p>
          <a:p>
            <a:pPr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     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</a:t>
            </a:r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перешкоди</a:t>
            </a:r>
            <a:endParaRPr lang="ru-RU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571480"/>
            <a:ext cx="53075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     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Bookman Old Style" pitchFamily="18" charset="0"/>
                <a:cs typeface="Arial"/>
              </a:rPr>
              <a:t>Моє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Bookman Old Style" pitchFamily="18" charset="0"/>
                <a:cs typeface="Arial"/>
              </a:rPr>
              <a:t> </a:t>
            </a:r>
          </a:p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Bookman Old Style" pitchFamily="18" charset="0"/>
                <a:cs typeface="Arial"/>
              </a:rPr>
              <a:t>       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Bookman Old Style" pitchFamily="18" charset="0"/>
                <a:cs typeface="Arial"/>
              </a:rPr>
              <a:t>педагогічне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66"/>
              </a:solidFill>
              <a:latin typeface="Bookman Old Style" pitchFamily="18" charset="0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Bookman Old Style" pitchFamily="18" charset="0"/>
                <a:cs typeface="Arial"/>
              </a:rPr>
              <a:t>              кредо:</a:t>
            </a:r>
          </a:p>
          <a:p>
            <a:pPr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     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здоров'я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2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дітей</a:t>
            </a: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-</a:t>
            </a:r>
          </a:p>
          <a:p>
            <a:pPr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             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</a:t>
            </a:r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багатство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</a:t>
            </a:r>
            <a:endParaRPr lang="ru-RU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man Old Style" pitchFamily="18" charset="0"/>
              <a:cs typeface="Arial"/>
            </a:endParaRPr>
          </a:p>
          <a:p>
            <a:pPr>
              <a:defRPr/>
            </a:pPr>
            <a:r>
              <a:rPr lang="ru-RU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                  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      </a:t>
            </a:r>
            <a:r>
              <a:rPr lang="ru-RU" sz="28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itchFamily="18" charset="0"/>
                <a:cs typeface="Arial"/>
              </a:rPr>
              <a:t>країни</a:t>
            </a:r>
            <a:endParaRPr lang="ru-RU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98 0.32847 C -0.41024 0.32176 -0.40903 0.31505 -0.40573 0.30903 C -0.39549 0.29005 -0.40295 0.31111 -0.39531 0.29236 C -0.38576 0.26898 -0.38212 0.24422 -0.37448 0.22014 C -0.37188 0.21204 -0.3684 0.21019 -0.36406 0.20347 C -0.35938 0.1963 -0.35313 0.18287 -0.34948 0.1757 C -0.34601 0.16852 -0.3408 0.1632 -0.33698 0.15625 C -0.33229 0.1375 -0.33872 0.15996 -0.32656 0.13403 C -0.32535 0.13148 -0.32552 0.12824 -0.32448 0.1257 C -0.31736 0.10857 -0.3191 0.11158 -0.3099 0.10347 C -0.30417 0.0882 -0.29722 0.07732 -0.28906 0.06459 C -0.27934 0.04931 -0.27274 0.03172 -0.26198 0.01736 C -0.25608 -0.00648 -0.26684 0.03264 -0.24531 -0.01041 C -0.23177 -0.0375 -0.25278 0.00463 -0.2349 -0.02986 C -0.23195 -0.03541 -0.22934 -0.04097 -0.22656 -0.04653 C -0.22535 -0.04907 -0.22535 -0.05208 -0.22448 -0.05486 C -0.22326 -0.05856 -0.22222 -0.06273 -0.22031 -0.06597 C -0.21424 -0.07662 -0.20608 -0.08634 -0.19948 -0.09653 C -0.19566 -0.10254 -0.19358 -0.11065 -0.18906 -0.11597 C -0.18142 -0.125 -0.17118 -0.13217 -0.16198 -0.13819 C -0.15295 -0.15671 -0.13611 -0.17037 -0.1224 -0.18264 C -0.12014 -0.18472 -0.11858 -0.18889 -0.11615 -0.19097 C -0.11181 -0.19491 -0.1066 -0.19676 -0.10156 -0.1993 C -0.08576 -0.20717 -0.06962 -0.20949 -0.05365 -0.21597 C -0.0474 -0.21852 -0.0408 -0.22037 -0.0349 -0.2243 C -0.02934 -0.22801 -0.02448 -0.23472 -0.01823 -0.23541 C -0.01059 -0.23634 -0.00295 -0.23727 0.00469 -0.23819 C 0.01562 -0.24305 0.02691 -0.24444 0.03802 -0.2493 C 0.0401 -0.25023 0.04219 -0.25116 0.04427 -0.25208 C 0.04635 -0.25301 0.05052 -0.25486 0.05052 -0.25486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C 0.01129 -0.00764 0.0224 -0.01875 0.03125 -0.03056 C 0.03507 -0.03565 0.03785 -0.04213 0.04167 -0.04722 C 0.04601 -0.06458 0.06198 -0.08032 0.07292 -0.09167 C 0.07691 -0.09583 0.08195 -0.09815 0.08542 -0.10278 C 0.09236 -0.11204 0.09931 -0.1213 0.10625 -0.13056 C 0.11059 -0.13634 0.1158 -0.13565 0.12084 -0.13889 C 0.12761 -0.14352 0.13507 -0.14769 0.14167 -0.15278 C 0.14688 -0.15671 0.15087 -0.16319 0.15625 -0.16667 C 0.16476 -0.17222 0.175 -0.17431 0.18334 -0.18056 C 0.19601 -0.19005 0.19184 -0.19097 0.20209 -0.19444 C 0.21789 -0.19977 0.23386 -0.20093 0.25 -0.20278 C 0.30868 -0.20069 0.31407 -0.2 0.35625 -0.19444 C 0.36858 -0.19028 0.37952 -0.1838 0.39167 -0.18056 C 0.4073 -0.16667 0.43855 -0.1706 0.45417 -0.16944 C 0.46302 -0.16759 0.47275 -0.16528 0.48125 -0.16111 C 0.49184 -0.15579 0.48698 -0.15648 0.49584 -0.15 C 0.50591 -0.14259 0.5165 -0.13657 0.52709 -0.13056 C 0.53334 -0.12708 0.53993 -0.12384 0.54584 -0.11944 C 0.55018 -0.1162 0.55834 -0.10833 0.55834 -0.10833 C 0.56424 -0.09653 0.57344 -0.09259 0.57709 -0.07778 C 0.58073 -0.06343 0.58924 -0.04005 0.59584 -0.02778 C 0.60105 -0.01829 0.60834 -0.01088 0.6125 4.07407E-6 C 0.6158 0.00903 0.62014 0.01852 0.62292 0.02778 C 0.625 0.03495 0.62726 0.05394 0.63125 0.06111 C 0.63698 0.0713 0.6415 0.08032 0.64584 0.09167 C 0.64705 0.10093 0.65 0.10995 0.65 0.11944 C 0.65 0.14537 0.64809 0.16227 0.64584 0.18611 C 0.64514 0.20185 0.64532 0.21759 0.64375 0.23333 C 0.6415 0.25694 0.62813 0.28125 0.61875 0.3 C 0.61719 0.30324 0.61424 0.30509 0.6125 0.30833 C 0.60365 0.32477 0.59844 0.3412 0.58542 0.35278 C 0.57813 0.36736 0.56789 0.38287 0.55625 0.39167 C 0.55348 0.39375 0.55052 0.39491 0.54792 0.39722 C 0.53368 0.41088 0.54948 0.40093 0.53542 0.41111 C 0.53004 0.41505 0.52396 0.41759 0.51875 0.42222 C 0.51424 0.42616 0.51077 0.43218 0.50625 0.43611 C 0.50452 0.43773 0.49271 0.4412 0.49167 0.44167 C 0.47605 0.45556 0.49584 0.43935 0.47709 0.45 C 0.47483 0.45139 0.47327 0.4544 0.47084 0.45556 C 0.45799 0.46204 0.44271 0.46412 0.42917 0.46667 C 0.40052 0.4794 0.34723 0.47037 0.325 0.46944 C 0.31355 0.45926 0.30486 0.44676 0.29584 0.43333 C 0.29184 0.42755 0.28802 0.4213 0.28334 0.41667 C 0.27778 0.41111 0.27153 0.40648 0.26667 0.4 C 0.25243 0.38102 0.25903 0.38773 0.24792 0.37778 C 0.2382 0.35833 0.22848 0.33889 0.21875 0.31944 C 0.21059 0.30324 0.20469 0.28519 0.19584 0.26944 C 0.19393 0.2588 0.18959 0.25208 0.1875 0.24167 C 0.18594 0.23426 0.18473 0.22685 0.18334 0.21944 C 0.18264 0.21574 0.18125 0.20833 0.18125 0.20833 C 0.18056 0.19931 0.17709 0.15995 0.17709 0.15278 C 0.17709 0.11806 0.18976 0.08819 0.19584 0.05556 C 0.19775 0.04514 0.19966 0.02546 0.20625 0.01667 C 0.21407 0.00625 0.22483 -0.0044 0.23334 -0.01389 C 0.23907 -0.02014 0.2448 -0.02083 0.25 -0.02778 " pathEditMode="relative" ptsTypes="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771775" y="692150"/>
            <a:ext cx="3671888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prstShdw prst="shdw13" dist="53882" dir="13500000">
                    <a:srgbClr val="FFFF00">
                      <a:alpha val="50000"/>
                    </a:srgbClr>
                  </a:prstShdw>
                </a:effectLst>
                <a:latin typeface="Bookman Old Style"/>
              </a:rPr>
              <a:t>АТЕСТАЦІЯ</a:t>
            </a:r>
          </a:p>
        </p:txBody>
      </p:sp>
      <p:pic>
        <p:nvPicPr>
          <p:cNvPr id="12290" name="Picture 2" descr="http://os1.i.ua/3/1/10668799_209eb5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388778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2910" y="1785926"/>
            <a:ext cx="3696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вчитель</a:t>
            </a:r>
          </a:p>
          <a:p>
            <a:pPr algn="ctr"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 тарифний розряд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3568" y="3140968"/>
            <a:ext cx="36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Атестувалася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2017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році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WordArt 9">
            <a:hlinkClick r:id="rId3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571472" y="2000240"/>
            <a:ext cx="8066087" cy="2446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3CC33"/>
                  </a:prstShdw>
                </a:effectLst>
                <a:latin typeface="Bookman Old Style"/>
              </a:rPr>
              <a:t>“Формування</a:t>
            </a:r>
            <a:r>
              <a:rPr lang="uk-UA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3CC33"/>
                  </a:prstShdw>
                </a:effectLst>
                <a:latin typeface="Bookman Old Style"/>
              </a:rPr>
              <a:t> </a:t>
            </a:r>
          </a:p>
          <a:p>
            <a:pPr algn="ctr"/>
            <a:r>
              <a:rPr lang="uk-UA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3CC33"/>
                  </a:prstShdw>
                </a:effectLst>
                <a:latin typeface="Bookman Old Style"/>
              </a:rPr>
              <a:t>навичок самостійності</a:t>
            </a:r>
          </a:p>
          <a:p>
            <a:pPr algn="ctr"/>
            <a:r>
              <a:rPr lang="uk-UA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3CC33"/>
                  </a:prstShdw>
                </a:effectLst>
                <a:latin typeface="Bookman Old Style"/>
              </a:rPr>
              <a:t> під час занять</a:t>
            </a:r>
          </a:p>
          <a:p>
            <a:pPr algn="ctr"/>
            <a:r>
              <a:rPr lang="uk-UA" sz="36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3CC33"/>
                  </a:prstShdw>
                </a:effectLst>
                <a:latin typeface="Bookman Old Style"/>
              </a:rPr>
              <a:t> фізичною </a:t>
            </a:r>
            <a:r>
              <a:rPr lang="uk-UA" sz="3600" b="1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33CC33"/>
                  </a:prstShdw>
                </a:effectLst>
                <a:latin typeface="Bookman Old Style"/>
              </a:rPr>
              <a:t>культурою”</a:t>
            </a:r>
            <a:endParaRPr lang="uk-UA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33CC33"/>
                </a:prstShdw>
              </a:effectLst>
              <a:latin typeface="Bookman Old Style"/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214414" y="765175"/>
            <a:ext cx="7072362" cy="1020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Bookman Old Style"/>
              </a:rPr>
              <a:t>Проблема, над якою працюю</a:t>
            </a:r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Bookman Old Style"/>
              </a:rPr>
              <a:t>: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5544616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</a:rPr>
              <a:t>ФОРМУВАННЯ ФІЗИЧНОЇ</a:t>
            </a:r>
          </a:p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</a:rPr>
              <a:t>КОМПЕТЕНТНОСТІ ДИТИНИ</a:t>
            </a:r>
          </a:p>
        </p:txBody>
      </p:sp>
      <p:sp>
        <p:nvSpPr>
          <p:cNvPr id="13317" name="AutoShape 12"/>
          <p:cNvSpPr>
            <a:spLocks noChangeArrowheads="1"/>
          </p:cNvSpPr>
          <p:nvPr/>
        </p:nvSpPr>
        <p:spPr bwMode="auto">
          <a:xfrm>
            <a:off x="500034" y="1500174"/>
            <a:ext cx="7127875" cy="1296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НАВЧАЛЬНІ ЗАВДАННЯ: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1. </a:t>
            </a:r>
            <a:r>
              <a:rPr lang="uk-UA" sz="1600"/>
              <a:t>Формувати вміння та навички основних життєво важливих рухових </a:t>
            </a:r>
          </a:p>
          <a:p>
            <a:pPr marL="342900" indent="-342900"/>
            <a:r>
              <a:rPr lang="uk-UA" sz="1600"/>
              <a:t>дій (ходьби, бігу, стрибків, метання).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2.</a:t>
            </a:r>
            <a:r>
              <a:rPr lang="uk-UA" sz="1600"/>
              <a:t> Формувати вміння та навички особистості та громадської гігієни.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3.</a:t>
            </a:r>
            <a:r>
              <a:rPr lang="uk-UA" sz="1600"/>
              <a:t> Надавати знання щодо занять фізичними вправами.</a:t>
            </a:r>
          </a:p>
        </p:txBody>
      </p:sp>
      <p:sp>
        <p:nvSpPr>
          <p:cNvPr id="13318" name="AutoShape 13"/>
          <p:cNvSpPr>
            <a:spLocks noChangeArrowheads="1"/>
          </p:cNvSpPr>
          <p:nvPr/>
        </p:nvSpPr>
        <p:spPr bwMode="auto">
          <a:xfrm>
            <a:off x="1071538" y="2928934"/>
            <a:ext cx="7561263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ОЗДОРОВЧО-РОЗВИВАЛЬНІ ЗАВДАННЯ: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1. </a:t>
            </a:r>
            <a:r>
              <a:rPr lang="uk-UA" sz="1600"/>
              <a:t>Підвищувати опірність організму до впливів зовнішнього середовища.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2.</a:t>
            </a:r>
            <a:r>
              <a:rPr lang="uk-UA" sz="1600"/>
              <a:t> Сприяти розвитку кісткової системи, суглобів, становленню правильної </a:t>
            </a:r>
          </a:p>
          <a:p>
            <a:pPr marL="342900" indent="-342900"/>
            <a:r>
              <a:rPr lang="uk-UA" sz="1600"/>
              <a:t>форми хребта, а також зміцненню та пропорційному розвитку  всіх груп м'язів. 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3.</a:t>
            </a:r>
            <a:r>
              <a:rPr lang="uk-UA" sz="1600"/>
              <a:t> Сприяти розвитку серцево-судинної, дихальної, нервової  систем і </a:t>
            </a:r>
          </a:p>
          <a:p>
            <a:pPr marL="342900" indent="-342900"/>
            <a:r>
              <a:rPr lang="uk-UA" sz="1600"/>
              <a:t>покращенню процесів обміну речовин.</a:t>
            </a:r>
          </a:p>
        </p:txBody>
      </p:sp>
      <p:sp>
        <p:nvSpPr>
          <p:cNvPr id="13319" name="AutoShape 14"/>
          <p:cNvSpPr>
            <a:spLocks noChangeArrowheads="1"/>
          </p:cNvSpPr>
          <p:nvPr/>
        </p:nvSpPr>
        <p:spPr bwMode="auto">
          <a:xfrm>
            <a:off x="1643042" y="4714884"/>
            <a:ext cx="7127875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49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ВИХОВНІ ЗАВДАННЯ: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1. </a:t>
            </a:r>
            <a:r>
              <a:rPr lang="uk-UA" sz="1600"/>
              <a:t>Розвивати психічні якості: увагу, пам’ять, сприйняття та здатність </a:t>
            </a:r>
          </a:p>
          <a:p>
            <a:pPr marL="342900" indent="-342900"/>
            <a:r>
              <a:rPr lang="uk-UA" sz="1600"/>
              <a:t>відтворювати побачене і почуте .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2.</a:t>
            </a:r>
            <a:r>
              <a:rPr lang="uk-UA" sz="1600"/>
              <a:t> Привчати до дисципліни, ввічливості,  дотримання правил поведінки </a:t>
            </a:r>
          </a:p>
          <a:p>
            <a:pPr marL="342900" indent="-342900"/>
            <a:r>
              <a:rPr lang="uk-UA" sz="1600"/>
              <a:t>в колективі, спілкування з ровесниками і старшими.</a:t>
            </a:r>
          </a:p>
          <a:p>
            <a:pPr marL="342900" indent="-342900"/>
            <a:r>
              <a:rPr lang="uk-UA" sz="1600" b="1">
                <a:solidFill>
                  <a:srgbClr val="CC0000"/>
                </a:solidFill>
              </a:rPr>
              <a:t>3.</a:t>
            </a:r>
            <a:r>
              <a:rPr lang="uk-UA" sz="1600"/>
              <a:t> Сприяти розвитку витримки і працьовитості.</a:t>
            </a:r>
          </a:p>
        </p:txBody>
      </p:sp>
      <p:pic>
        <p:nvPicPr>
          <p:cNvPr id="1026" name="Picture 2" descr="C:\Users\User\Pictures\спорт\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5940">
            <a:off x="7099300" y="549275"/>
            <a:ext cx="23050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1b226aab2e4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331913" y="538163"/>
            <a:ext cx="6553200" cy="44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prstShdw prst="shdw13" dist="53882" dir="13500000">
                    <a:srgbClr val="7030A0">
                      <a:alpha val="50000"/>
                    </a:srgbClr>
                  </a:prstShdw>
                </a:effectLst>
                <a:latin typeface="Bookman Old Style"/>
              </a:rPr>
              <a:t>Різновиди уроків фізичної культури 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765300" y="1125538"/>
            <a:ext cx="5545138" cy="4572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75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000000"/>
                </a:solidFill>
                <a:latin typeface="Tahoma" pitchFamily="34" charset="0"/>
              </a:rPr>
              <a:t>За характером змісту 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68313" y="1771650"/>
            <a:ext cx="4176712" cy="115252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000000"/>
                </a:solidFill>
              </a:rPr>
              <a:t>предметні </a:t>
            </a:r>
          </a:p>
          <a:p>
            <a:pPr algn="ctr"/>
            <a:r>
              <a:rPr lang="ru-RU" sz="1600"/>
              <a:t>характеризуються тим, що у змісті основ-</a:t>
            </a:r>
          </a:p>
          <a:p>
            <a:pPr algn="ctr"/>
            <a:r>
              <a:rPr lang="ru-RU" sz="1600"/>
              <a:t>ної частини передбачається навчальний </a:t>
            </a:r>
          </a:p>
          <a:p>
            <a:pPr algn="ctr"/>
            <a:r>
              <a:rPr lang="ru-RU" sz="1600"/>
              <a:t>матеріал з одного розділу програми</a:t>
            </a:r>
            <a:endParaRPr lang="uk-UA" sz="160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802188" y="1771650"/>
            <a:ext cx="3875087" cy="115252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B9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ahoma" pitchFamily="34" charset="0"/>
              </a:rPr>
              <a:t>комплексні</a:t>
            </a:r>
            <a:r>
              <a:rPr lang="uk-UA" sz="160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ru-RU" sz="1600"/>
              <a:t>включають в себе матеріал </a:t>
            </a:r>
          </a:p>
          <a:p>
            <a:pPr algn="ctr"/>
            <a:r>
              <a:rPr lang="ru-RU" sz="1600"/>
              <a:t>з різних розділів шкільної програми</a:t>
            </a:r>
            <a:r>
              <a:rPr lang="uk-UA"/>
              <a:t> 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341563" y="1557338"/>
            <a:ext cx="3175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732588" y="1557338"/>
            <a:ext cx="3175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1692275" y="2997200"/>
            <a:ext cx="5616575" cy="4572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8181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За спрямованістю</a:t>
            </a:r>
            <a:r>
              <a:rPr lang="ru-RU"/>
              <a:t> </a:t>
            </a:r>
            <a:endParaRPr lang="uk-UA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468313" y="3717925"/>
            <a:ext cx="1930400" cy="201612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BDBD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ahoma" pitchFamily="34" charset="0"/>
              </a:rPr>
              <a:t>навчальні</a:t>
            </a:r>
            <a:r>
              <a:rPr lang="uk-UA" sz="160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ru-RU" sz="1400"/>
              <a:t>переважно спрямовані </a:t>
            </a:r>
          </a:p>
          <a:p>
            <a:pPr algn="ctr"/>
            <a:r>
              <a:rPr lang="ru-RU" sz="1400"/>
              <a:t>на засвоєння техніки </a:t>
            </a:r>
          </a:p>
          <a:p>
            <a:pPr algn="ctr"/>
            <a:r>
              <a:rPr lang="ru-RU" sz="1400"/>
              <a:t>виконання вправ, </a:t>
            </a:r>
          </a:p>
          <a:p>
            <a:pPr algn="ctr"/>
            <a:r>
              <a:rPr lang="ru-RU" sz="1400"/>
              <a:t>виявлення помилок </a:t>
            </a:r>
          </a:p>
          <a:p>
            <a:pPr algn="ctr"/>
            <a:r>
              <a:rPr lang="ru-RU" sz="1400"/>
              <a:t>під час виконання </a:t>
            </a:r>
          </a:p>
          <a:p>
            <a:pPr algn="ctr"/>
            <a:r>
              <a:rPr lang="ru-RU" sz="1400"/>
              <a:t>вправ та їх усунення</a:t>
            </a:r>
            <a:r>
              <a:rPr lang="uk-UA" sz="1600"/>
              <a:t> 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2484438" y="3717925"/>
            <a:ext cx="2032000" cy="2016125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BDBD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ahoma" pitchFamily="34" charset="0"/>
              </a:rPr>
              <a:t>тренувальні</a:t>
            </a:r>
          </a:p>
          <a:p>
            <a:pPr algn="ctr"/>
            <a:r>
              <a:rPr lang="ru-RU" sz="1400"/>
              <a:t>проводяться з метою </a:t>
            </a:r>
          </a:p>
          <a:p>
            <a:pPr algn="ctr"/>
            <a:r>
              <a:rPr lang="ru-RU" sz="1400"/>
              <a:t>удосконалення </a:t>
            </a:r>
          </a:p>
          <a:p>
            <a:pPr algn="ctr"/>
            <a:r>
              <a:rPr lang="ru-RU" sz="1400"/>
              <a:t>вивченого матеріалу</a:t>
            </a:r>
          </a:p>
          <a:p>
            <a:pPr algn="ctr"/>
            <a:r>
              <a:rPr lang="ru-RU" sz="1400"/>
              <a:t> і розвитку фізичних</a:t>
            </a:r>
          </a:p>
          <a:p>
            <a:pPr algn="ctr"/>
            <a:r>
              <a:rPr lang="ru-RU" sz="1400"/>
              <a:t>якостей</a:t>
            </a:r>
            <a:r>
              <a:rPr lang="uk-UA" sz="1400"/>
              <a:t> </a:t>
            </a:r>
            <a:r>
              <a:rPr lang="uk-UA" sz="140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4645025" y="3644900"/>
            <a:ext cx="2016125" cy="208915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BDBD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ahoma" pitchFamily="34" charset="0"/>
              </a:rPr>
              <a:t>контрольні</a:t>
            </a:r>
          </a:p>
          <a:p>
            <a:pPr algn="ctr"/>
            <a:r>
              <a:rPr lang="ru-RU" sz="1400"/>
              <a:t>розв’язують завдання</a:t>
            </a:r>
          </a:p>
          <a:p>
            <a:pPr algn="ctr"/>
            <a:r>
              <a:rPr lang="ru-RU" sz="1400"/>
              <a:t> контролю за ходом </a:t>
            </a:r>
          </a:p>
          <a:p>
            <a:pPr algn="ctr"/>
            <a:r>
              <a:rPr lang="ru-RU" sz="1400"/>
              <a:t>засвоєння вправ, </a:t>
            </a:r>
          </a:p>
          <a:p>
            <a:pPr algn="ctr"/>
            <a:r>
              <a:rPr lang="ru-RU" sz="1400"/>
              <a:t>виховання фізичних </a:t>
            </a:r>
          </a:p>
          <a:p>
            <a:pPr algn="ctr"/>
            <a:r>
              <a:rPr lang="ru-RU" sz="1400"/>
              <a:t>якостей</a:t>
            </a:r>
            <a:r>
              <a:rPr lang="uk-UA"/>
              <a:t> 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6805613" y="3644900"/>
            <a:ext cx="1889125" cy="208915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BDBD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600" b="1">
                <a:solidFill>
                  <a:srgbClr val="000000"/>
                </a:solidFill>
                <a:latin typeface="Tahoma" pitchFamily="34" charset="0"/>
              </a:rPr>
              <a:t>змішані</a:t>
            </a:r>
            <a:r>
              <a:rPr lang="uk-UA" sz="160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uk-UA" sz="1400">
                <a:solidFill>
                  <a:srgbClr val="000000"/>
                </a:solidFill>
                <a:latin typeface="Tahoma" pitchFamily="34" charset="0"/>
              </a:rPr>
              <a:t>проводяться найчас-</a:t>
            </a:r>
          </a:p>
          <a:p>
            <a:pPr algn="ctr"/>
            <a:r>
              <a:rPr lang="uk-UA" sz="1400">
                <a:solidFill>
                  <a:srgbClr val="000000"/>
                </a:solidFill>
                <a:latin typeface="Tahoma" pitchFamily="34" charset="0"/>
              </a:rPr>
              <a:t>тіше; включають в </a:t>
            </a:r>
          </a:p>
          <a:p>
            <a:pPr algn="ctr"/>
            <a:r>
              <a:rPr lang="uk-UA" sz="1400">
                <a:solidFill>
                  <a:srgbClr val="000000"/>
                </a:solidFill>
                <a:latin typeface="Tahoma" pitchFamily="34" charset="0"/>
              </a:rPr>
              <a:t>себе елементи </a:t>
            </a:r>
          </a:p>
          <a:p>
            <a:pPr algn="ctr"/>
            <a:r>
              <a:rPr lang="uk-UA" sz="1400">
                <a:solidFill>
                  <a:srgbClr val="000000"/>
                </a:solidFill>
                <a:latin typeface="Tahoma" pitchFamily="34" charset="0"/>
              </a:rPr>
              <a:t>всіх інших уроків</a:t>
            </a:r>
            <a:r>
              <a:rPr lang="uk-UA" sz="160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3492500" y="3429000"/>
            <a:ext cx="0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5580063" y="3429000"/>
            <a:ext cx="0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1460500" y="3525838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7785100" y="3525838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1443038" y="3473450"/>
            <a:ext cx="1114425" cy="47625"/>
          </a:xfrm>
          <a:custGeom>
            <a:avLst/>
            <a:gdLst>
              <a:gd name="T0" fmla="*/ 0 w 702"/>
              <a:gd name="T1" fmla="*/ 2147483647 h 30"/>
              <a:gd name="T2" fmla="*/ 2147483647 w 702"/>
              <a:gd name="T3" fmla="*/ 0 h 30"/>
              <a:gd name="T4" fmla="*/ 0 60000 65536"/>
              <a:gd name="T5" fmla="*/ 0 60000 65536"/>
              <a:gd name="T6" fmla="*/ 0 w 702"/>
              <a:gd name="T7" fmla="*/ 0 h 30"/>
              <a:gd name="T8" fmla="*/ 702 w 70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2" h="30">
                <a:moveTo>
                  <a:pt x="0" y="30"/>
                </a:moveTo>
                <a:lnTo>
                  <a:pt x="70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6700838" y="3454400"/>
            <a:ext cx="1066800" cy="85725"/>
          </a:xfrm>
          <a:custGeom>
            <a:avLst/>
            <a:gdLst>
              <a:gd name="T0" fmla="*/ 0 w 672"/>
              <a:gd name="T1" fmla="*/ 0 h 54"/>
              <a:gd name="T2" fmla="*/ 2147483647 w 672"/>
              <a:gd name="T3" fmla="*/ 2147483647 h 54"/>
              <a:gd name="T4" fmla="*/ 0 60000 65536"/>
              <a:gd name="T5" fmla="*/ 0 60000 65536"/>
              <a:gd name="T6" fmla="*/ 0 w 672"/>
              <a:gd name="T7" fmla="*/ 0 h 54"/>
              <a:gd name="T8" fmla="*/ 672 w 672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54">
                <a:moveTo>
                  <a:pt x="0" y="0"/>
                </a:moveTo>
                <a:lnTo>
                  <a:pt x="672" y="5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" name="Прямоугольник с двумя скругленными противолежащими углами 25">
            <a:hlinkClick r:id="rId3" action="ppaction://hlinkfile"/>
          </p:cNvPr>
          <p:cNvSpPr/>
          <p:nvPr/>
        </p:nvSpPr>
        <p:spPr>
          <a:xfrm>
            <a:off x="2484438" y="5876925"/>
            <a:ext cx="2016125" cy="5762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9FFCC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>
            <a:hlinkClick r:id="rId4" action="ppaction://hlinkfile"/>
          </p:cNvPr>
          <p:cNvSpPr/>
          <p:nvPr/>
        </p:nvSpPr>
        <p:spPr>
          <a:xfrm flipH="1">
            <a:off x="4643438" y="5876925"/>
            <a:ext cx="2016125" cy="5762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9FFCC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6" grpId="0" animBg="1"/>
      <p:bldP spid="7187" grpId="0" animBg="1"/>
      <p:bldP spid="7188" grpId="0" animBg="1"/>
      <p:bldP spid="7190" grpId="0" animBg="1"/>
      <p:bldP spid="7191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599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Наталя</dc:creator>
  <cp:lastModifiedBy>Admin</cp:lastModifiedBy>
  <cp:revision>120</cp:revision>
  <dcterms:created xsi:type="dcterms:W3CDTF">2013-06-06T16:57:30Z</dcterms:created>
  <dcterms:modified xsi:type="dcterms:W3CDTF">2017-11-10T09:40:06Z</dcterms:modified>
</cp:coreProperties>
</file>